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682" r:id="rId3"/>
    <p:sldMasterId id="2147483686" r:id="rId4"/>
  </p:sldMasterIdLst>
  <p:notesMasterIdLst>
    <p:notesMasterId r:id="rId30"/>
  </p:notesMasterIdLst>
  <p:sldIdLst>
    <p:sldId id="263" r:id="rId5"/>
    <p:sldId id="272" r:id="rId6"/>
    <p:sldId id="271" r:id="rId7"/>
    <p:sldId id="279" r:id="rId8"/>
    <p:sldId id="273" r:id="rId9"/>
    <p:sldId id="262" r:id="rId10"/>
    <p:sldId id="268" r:id="rId11"/>
    <p:sldId id="274" r:id="rId12"/>
    <p:sldId id="270" r:id="rId13"/>
    <p:sldId id="275" r:id="rId14"/>
    <p:sldId id="269" r:id="rId15"/>
    <p:sldId id="264" r:id="rId16"/>
    <p:sldId id="265" r:id="rId17"/>
    <p:sldId id="285" r:id="rId18"/>
    <p:sldId id="282" r:id="rId19"/>
    <p:sldId id="281" r:id="rId20"/>
    <p:sldId id="266" r:id="rId21"/>
    <p:sldId id="286" r:id="rId22"/>
    <p:sldId id="267" r:id="rId23"/>
    <p:sldId id="287" r:id="rId24"/>
    <p:sldId id="288" r:id="rId25"/>
    <p:sldId id="289" r:id="rId26"/>
    <p:sldId id="276" r:id="rId27"/>
    <p:sldId id="277" r:id="rId28"/>
    <p:sldId id="27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49085A-90E8-47DA-9E54-A101546CAE46}" type="datetimeFigureOut">
              <a:rPr lang="en-US" smtClean="0"/>
              <a:t>4/19/2017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45F9D2-56E3-4DD8-8995-29A1E6FB452B}" type="slidenum">
              <a:rPr lang="en-US" smtClean="0"/>
              <a:t>‹#›</a:t>
            </a:fld>
            <a:endParaRPr lang="en-US"/>
          </a:p>
        </p:txBody>
      </p:sp>
    </p:spTree>
    <p:extLst>
      <p:ext uri="{BB962C8B-B14F-4D97-AF65-F5344CB8AC3E}">
        <p14:creationId xmlns:p14="http://schemas.microsoft.com/office/powerpoint/2010/main" val="875840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45F9D2-56E3-4DD8-8995-29A1E6FB452B}" type="slidenum">
              <a:rPr lang="en-US" smtClean="0"/>
              <a:t>9</a:t>
            </a:fld>
            <a:endParaRPr lang="en-US"/>
          </a:p>
        </p:txBody>
      </p:sp>
    </p:spTree>
    <p:extLst>
      <p:ext uri="{BB962C8B-B14F-4D97-AF65-F5344CB8AC3E}">
        <p14:creationId xmlns:p14="http://schemas.microsoft.com/office/powerpoint/2010/main" val="1395325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45F9D2-56E3-4DD8-8995-29A1E6FB452B}" type="slidenum">
              <a:rPr lang="en-US" smtClean="0"/>
              <a:t>14</a:t>
            </a:fld>
            <a:endParaRPr lang="en-US"/>
          </a:p>
        </p:txBody>
      </p:sp>
    </p:spTree>
    <p:extLst>
      <p:ext uri="{BB962C8B-B14F-4D97-AF65-F5344CB8AC3E}">
        <p14:creationId xmlns:p14="http://schemas.microsoft.com/office/powerpoint/2010/main" val="27960229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 name="Picture 2" descr="Balls_w-Red_Bar_RGB.jpg"/>
          <p:cNvPicPr>
            <a:picLocks noChangeAspect="1"/>
          </p:cNvPicPr>
          <p:nvPr/>
        </p:nvPicPr>
        <p:blipFill>
          <a:blip r:embed="rId2"/>
          <a:srcRect/>
          <a:stretch>
            <a:fillRect/>
          </a:stretch>
        </p:blipFill>
        <p:spPr bwMode="auto">
          <a:xfrm>
            <a:off x="0" y="1371600"/>
            <a:ext cx="9144000" cy="3200400"/>
          </a:xfrm>
          <a:prstGeom prst="rect">
            <a:avLst/>
          </a:prstGeom>
          <a:noFill/>
          <a:ln w="9525">
            <a:noFill/>
            <a:miter lim="800000"/>
            <a:headEnd/>
            <a:tailEnd/>
          </a:ln>
        </p:spPr>
      </p:pic>
      <p:sp>
        <p:nvSpPr>
          <p:cNvPr id="3" name="Rectangle 10"/>
          <p:cNvSpPr/>
          <p:nvPr/>
        </p:nvSpPr>
        <p:spPr>
          <a:xfrm>
            <a:off x="0" y="0"/>
            <a:ext cx="9144000" cy="9763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pic>
        <p:nvPicPr>
          <p:cNvPr id="4" name="Picture 8" descr="DS_Header_LogoTag_3_300dpi_RGB.jpg"/>
          <p:cNvPicPr>
            <a:picLocks noChangeAspect="1"/>
          </p:cNvPicPr>
          <p:nvPr/>
        </p:nvPicPr>
        <p:blipFill>
          <a:blip r:embed="rId3"/>
          <a:srcRect/>
          <a:stretch>
            <a:fillRect/>
          </a:stretch>
        </p:blipFill>
        <p:spPr bwMode="auto">
          <a:xfrm>
            <a:off x="457200" y="457200"/>
            <a:ext cx="2743200" cy="433388"/>
          </a:xfrm>
          <a:prstGeom prst="rect">
            <a:avLst/>
          </a:prstGeom>
          <a:noFill/>
          <a:ln w="9525">
            <a:noFill/>
            <a:miter lim="800000"/>
            <a:headEnd/>
            <a:tailEnd/>
          </a:ln>
        </p:spPr>
      </p:pic>
      <p:pic>
        <p:nvPicPr>
          <p:cNvPr id="5" name="Picture 7" descr="Balls_w-Red_Bar_RGB.jpg"/>
          <p:cNvPicPr>
            <a:picLocks noChangeAspect="1"/>
          </p:cNvPicPr>
          <p:nvPr userDrawn="1"/>
        </p:nvPicPr>
        <p:blipFill>
          <a:blip r:embed="rId2"/>
          <a:srcRect/>
          <a:stretch>
            <a:fillRect/>
          </a:stretch>
        </p:blipFill>
        <p:spPr bwMode="auto">
          <a:xfrm>
            <a:off x="0" y="1371600"/>
            <a:ext cx="9144000" cy="3200400"/>
          </a:xfrm>
          <a:prstGeom prst="rect">
            <a:avLst/>
          </a:prstGeom>
          <a:noFill/>
          <a:ln w="9525">
            <a:noFill/>
            <a:miter lim="800000"/>
            <a:headEnd/>
            <a:tailEnd/>
          </a:ln>
        </p:spPr>
      </p:pic>
      <p:sp>
        <p:nvSpPr>
          <p:cNvPr id="6" name="Rectangle 9"/>
          <p:cNvSpPr/>
          <p:nvPr userDrawn="1"/>
        </p:nvSpPr>
        <p:spPr>
          <a:xfrm>
            <a:off x="0" y="0"/>
            <a:ext cx="9144000" cy="9763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pic>
        <p:nvPicPr>
          <p:cNvPr id="7" name="Picture 11" descr="DS_Header_LogoTag_3_300dpi_RGB.jpg"/>
          <p:cNvPicPr>
            <a:picLocks noChangeAspect="1"/>
          </p:cNvPicPr>
          <p:nvPr userDrawn="1"/>
        </p:nvPicPr>
        <p:blipFill>
          <a:blip r:embed="rId3"/>
          <a:srcRect/>
          <a:stretch>
            <a:fillRect/>
          </a:stretch>
        </p:blipFill>
        <p:spPr bwMode="auto">
          <a:xfrm>
            <a:off x="457200" y="457200"/>
            <a:ext cx="2743200" cy="433388"/>
          </a:xfrm>
          <a:prstGeom prst="rect">
            <a:avLst/>
          </a:prstGeom>
          <a:noFill/>
          <a:ln w="9525">
            <a:noFill/>
            <a:miter lim="800000"/>
            <a:headEnd/>
            <a:tailEnd/>
          </a:ln>
        </p:spPr>
      </p:pic>
    </p:spTree>
    <p:extLst>
      <p:ext uri="{BB962C8B-B14F-4D97-AF65-F5344CB8AC3E}">
        <p14:creationId xmlns:p14="http://schemas.microsoft.com/office/powerpoint/2010/main" val="31830861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3" name="Text Placeholder 2"/>
          <p:cNvSpPr>
            <a:spLocks noGrp="1"/>
          </p:cNvSpPr>
          <p:nvPr>
            <p:ph idx="13"/>
          </p:nvPr>
        </p:nvSpPr>
        <p:spPr>
          <a:xfrm>
            <a:off x="457200" y="1371600"/>
            <a:ext cx="8229599" cy="457200"/>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Tx/>
              <a:buNone/>
              <a:tabLst/>
              <a:defRPr sz="2000" baseline="0">
                <a:solidFill>
                  <a:schemeClr val="tx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smtClean="0"/>
              <a:t>Click to edit Master text styles</a:t>
            </a:r>
          </a:p>
        </p:txBody>
      </p:sp>
      <p:sp>
        <p:nvSpPr>
          <p:cNvPr id="14" name="Text Placeholder 2"/>
          <p:cNvSpPr>
            <a:spLocks noGrp="1"/>
          </p:cNvSpPr>
          <p:nvPr>
            <p:ph idx="1"/>
          </p:nvPr>
        </p:nvSpPr>
        <p:spPr>
          <a:xfrm>
            <a:off x="914398" y="1883663"/>
            <a:ext cx="7772401" cy="4114800"/>
          </a:xfrm>
          <a:prstGeom prst="rect">
            <a:avLst/>
          </a:prstGeom>
        </p:spPr>
        <p:txBody>
          <a:bodyPr vert="horz" lIns="91440" tIns="45720" rIns="91440" bIns="45720" rtlCol="0">
            <a:normAutofit/>
          </a:bodyPr>
          <a:lstStyle>
            <a:lvl1pPr marL="285750" indent="-285750" algn="l">
              <a:buFont typeface="Arial"/>
              <a:buChar char="•"/>
              <a:defRPr sz="1600" baseline="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68400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 name="Picture 2" descr="Balls_w-Red_Bar_RGB.jpg"/>
          <p:cNvPicPr>
            <a:picLocks noChangeAspect="1"/>
          </p:cNvPicPr>
          <p:nvPr/>
        </p:nvPicPr>
        <p:blipFill>
          <a:blip r:embed="rId2"/>
          <a:srcRect/>
          <a:stretch>
            <a:fillRect/>
          </a:stretch>
        </p:blipFill>
        <p:spPr bwMode="auto">
          <a:xfrm>
            <a:off x="0" y="1371600"/>
            <a:ext cx="9144000" cy="3200400"/>
          </a:xfrm>
          <a:prstGeom prst="rect">
            <a:avLst/>
          </a:prstGeom>
          <a:noFill/>
          <a:ln w="9525">
            <a:noFill/>
            <a:miter lim="800000"/>
            <a:headEnd/>
            <a:tailEnd/>
          </a:ln>
        </p:spPr>
      </p:pic>
      <p:sp>
        <p:nvSpPr>
          <p:cNvPr id="3" name="Rectangle 10"/>
          <p:cNvSpPr/>
          <p:nvPr/>
        </p:nvSpPr>
        <p:spPr>
          <a:xfrm>
            <a:off x="0" y="0"/>
            <a:ext cx="9144000" cy="9763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pic>
        <p:nvPicPr>
          <p:cNvPr id="4" name="Picture 8" descr="DS_Header_LogoTag_3_300dpi_RGB.jpg"/>
          <p:cNvPicPr>
            <a:picLocks noChangeAspect="1"/>
          </p:cNvPicPr>
          <p:nvPr/>
        </p:nvPicPr>
        <p:blipFill>
          <a:blip r:embed="rId3"/>
          <a:srcRect/>
          <a:stretch>
            <a:fillRect/>
          </a:stretch>
        </p:blipFill>
        <p:spPr bwMode="auto">
          <a:xfrm>
            <a:off x="457200" y="457200"/>
            <a:ext cx="2743200" cy="433388"/>
          </a:xfrm>
          <a:prstGeom prst="rect">
            <a:avLst/>
          </a:prstGeom>
          <a:noFill/>
          <a:ln w="9525">
            <a:noFill/>
            <a:miter lim="800000"/>
            <a:headEnd/>
            <a:tailEnd/>
          </a:ln>
        </p:spPr>
      </p:pic>
      <p:pic>
        <p:nvPicPr>
          <p:cNvPr id="5" name="Picture 7" descr="Balls_w-Red_Bar_RGB.jpg"/>
          <p:cNvPicPr>
            <a:picLocks noChangeAspect="1"/>
          </p:cNvPicPr>
          <p:nvPr userDrawn="1"/>
        </p:nvPicPr>
        <p:blipFill>
          <a:blip r:embed="rId2"/>
          <a:srcRect/>
          <a:stretch>
            <a:fillRect/>
          </a:stretch>
        </p:blipFill>
        <p:spPr bwMode="auto">
          <a:xfrm>
            <a:off x="0" y="1371600"/>
            <a:ext cx="9144000" cy="3200400"/>
          </a:xfrm>
          <a:prstGeom prst="rect">
            <a:avLst/>
          </a:prstGeom>
          <a:noFill/>
          <a:ln w="9525">
            <a:noFill/>
            <a:miter lim="800000"/>
            <a:headEnd/>
            <a:tailEnd/>
          </a:ln>
        </p:spPr>
      </p:pic>
      <p:sp>
        <p:nvSpPr>
          <p:cNvPr id="6" name="Rectangle 9"/>
          <p:cNvSpPr/>
          <p:nvPr userDrawn="1"/>
        </p:nvSpPr>
        <p:spPr>
          <a:xfrm>
            <a:off x="0" y="0"/>
            <a:ext cx="9144000" cy="9763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pic>
        <p:nvPicPr>
          <p:cNvPr id="7" name="Picture 11" descr="DS_Header_LogoTag_3_300dpi_RGB.jpg"/>
          <p:cNvPicPr>
            <a:picLocks noChangeAspect="1"/>
          </p:cNvPicPr>
          <p:nvPr userDrawn="1"/>
        </p:nvPicPr>
        <p:blipFill>
          <a:blip r:embed="rId3"/>
          <a:srcRect/>
          <a:stretch>
            <a:fillRect/>
          </a:stretch>
        </p:blipFill>
        <p:spPr bwMode="auto">
          <a:xfrm>
            <a:off x="457200" y="457200"/>
            <a:ext cx="2743200" cy="433388"/>
          </a:xfrm>
          <a:prstGeom prst="rect">
            <a:avLst/>
          </a:prstGeom>
          <a:noFill/>
          <a:ln w="9525">
            <a:noFill/>
            <a:miter lim="800000"/>
            <a:headEnd/>
            <a:tailEnd/>
          </a:ln>
        </p:spPr>
      </p:pic>
    </p:spTree>
    <p:extLst>
      <p:ext uri="{BB962C8B-B14F-4D97-AF65-F5344CB8AC3E}">
        <p14:creationId xmlns:p14="http://schemas.microsoft.com/office/powerpoint/2010/main" val="105993349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Isosceles Triangle 6"/>
          <p:cNvSpPr/>
          <p:nvPr/>
        </p:nvSpPr>
        <p:spPr>
          <a:xfrm>
            <a:off x="-83969" y="83969"/>
            <a:ext cx="914400" cy="731520"/>
          </a:xfrm>
          <a:prstGeom prst="triangle">
            <a:avLst/>
          </a:prstGeom>
          <a:solidFill>
            <a:srgbClr val="C60C30"/>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pic>
        <p:nvPicPr>
          <p:cNvPr id="7" name="Picture 10" descr="DS_Header_Logo_3_300dpi_RGB.jpg"/>
          <p:cNvPicPr>
            <a:picLocks noChangeAspect="1"/>
          </p:cNvPicPr>
          <p:nvPr/>
        </p:nvPicPr>
        <p:blipFill>
          <a:blip r:embed="rId2"/>
          <a:srcRect/>
          <a:stretch>
            <a:fillRect/>
          </a:stretch>
        </p:blipFill>
        <p:spPr bwMode="auto">
          <a:xfrm>
            <a:off x="457200" y="6135688"/>
            <a:ext cx="1997075" cy="228600"/>
          </a:xfrm>
          <a:prstGeom prst="rect">
            <a:avLst/>
          </a:prstGeom>
          <a:noFill/>
          <a:ln w="9525">
            <a:noFill/>
            <a:miter lim="800000"/>
            <a:headEnd/>
            <a:tailEnd/>
          </a:ln>
        </p:spPr>
      </p:pic>
      <p:sp>
        <p:nvSpPr>
          <p:cNvPr id="9" name="Isosceles Triangle 15"/>
          <p:cNvSpPr/>
          <p:nvPr userDrawn="1"/>
        </p:nvSpPr>
        <p:spPr>
          <a:xfrm>
            <a:off x="-83969" y="83969"/>
            <a:ext cx="914400" cy="731520"/>
          </a:xfrm>
          <a:prstGeom prst="triangle">
            <a:avLst/>
          </a:prstGeom>
          <a:solidFill>
            <a:srgbClr val="C60C30"/>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pic>
        <p:nvPicPr>
          <p:cNvPr id="11" name="Picture 16" descr="DS_Header_Logo_3_300dpi_RGB.jpg"/>
          <p:cNvPicPr>
            <a:picLocks noChangeAspect="1"/>
          </p:cNvPicPr>
          <p:nvPr userDrawn="1"/>
        </p:nvPicPr>
        <p:blipFill>
          <a:blip r:embed="rId2"/>
          <a:srcRect/>
          <a:stretch>
            <a:fillRect/>
          </a:stretch>
        </p:blipFill>
        <p:spPr bwMode="auto">
          <a:xfrm>
            <a:off x="457200" y="6135688"/>
            <a:ext cx="1997075" cy="228600"/>
          </a:xfrm>
          <a:prstGeom prst="rect">
            <a:avLst/>
          </a:prstGeom>
          <a:noFill/>
          <a:ln w="9525">
            <a:noFill/>
            <a:miter lim="800000"/>
            <a:headEnd/>
            <a:tailEnd/>
          </a:ln>
        </p:spPr>
      </p:pic>
      <p:sp>
        <p:nvSpPr>
          <p:cNvPr id="10" name="Title 1"/>
          <p:cNvSpPr>
            <a:spLocks noGrp="1"/>
          </p:cNvSpPr>
          <p:nvPr>
            <p:ph type="title"/>
          </p:nvPr>
        </p:nvSpPr>
        <p:spPr>
          <a:xfrm>
            <a:off x="914399" y="0"/>
            <a:ext cx="8229600" cy="859536"/>
          </a:xfrm>
          <a:prstGeom prst="rect">
            <a:avLst/>
          </a:prstGeom>
        </p:spPr>
        <p:txBody>
          <a:bodyPr anchor="ctr" anchorCtr="0"/>
          <a:lstStyle>
            <a:lvl1pPr algn="l" rtl="0">
              <a:defRPr lang="en-GB" sz="2400" b="0" i="0" u="none" strike="noStrike" baseline="0" smtClean="0">
                <a:solidFill>
                  <a:schemeClr val="bg1"/>
                </a:solidFill>
              </a:defRPr>
            </a:lvl1pPr>
          </a:lstStyle>
          <a:p>
            <a:r>
              <a:rPr lang="en-US" smtClean="0"/>
              <a:t>Click to edit Master title style</a:t>
            </a:r>
            <a:endParaRPr lang="en-GB" dirty="0" smtClean="0"/>
          </a:p>
        </p:txBody>
      </p:sp>
      <p:sp>
        <p:nvSpPr>
          <p:cNvPr id="13" name="Text Placeholder 2"/>
          <p:cNvSpPr>
            <a:spLocks noGrp="1"/>
          </p:cNvSpPr>
          <p:nvPr>
            <p:ph idx="13"/>
          </p:nvPr>
        </p:nvSpPr>
        <p:spPr>
          <a:xfrm>
            <a:off x="457200" y="1371600"/>
            <a:ext cx="8229599" cy="457200"/>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Tx/>
              <a:buNone/>
              <a:tabLst/>
              <a:defRPr sz="2000" baseline="0">
                <a:solidFill>
                  <a:schemeClr val="tx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smtClean="0"/>
              <a:t>Click to edit Master text styles</a:t>
            </a:r>
          </a:p>
        </p:txBody>
      </p:sp>
      <p:sp>
        <p:nvSpPr>
          <p:cNvPr id="14" name="Text Placeholder 2"/>
          <p:cNvSpPr>
            <a:spLocks noGrp="1"/>
          </p:cNvSpPr>
          <p:nvPr>
            <p:ph idx="1"/>
          </p:nvPr>
        </p:nvSpPr>
        <p:spPr>
          <a:xfrm>
            <a:off x="914398" y="1883663"/>
            <a:ext cx="7772401" cy="4114800"/>
          </a:xfrm>
          <a:prstGeom prst="rect">
            <a:avLst/>
          </a:prstGeom>
        </p:spPr>
        <p:txBody>
          <a:bodyPr vert="horz" lIns="91440" tIns="45720" rIns="91440" bIns="45720" rtlCol="0">
            <a:normAutofit/>
          </a:bodyPr>
          <a:lstStyle>
            <a:lvl1pPr marL="285750" indent="-285750" algn="l">
              <a:buFont typeface="Arial"/>
              <a:buChar char="•"/>
              <a:defRPr sz="1600" baseline="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74633179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7" name="Isosceles Triangle 6"/>
          <p:cNvSpPr/>
          <p:nvPr/>
        </p:nvSpPr>
        <p:spPr>
          <a:xfrm>
            <a:off x="-83969" y="83969"/>
            <a:ext cx="914400" cy="731520"/>
          </a:xfrm>
          <a:prstGeom prst="triangle">
            <a:avLst/>
          </a:prstGeom>
          <a:solidFill>
            <a:srgbClr val="C60C30"/>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pic>
        <p:nvPicPr>
          <p:cNvPr id="8" name="Picture 10" descr="DS_Header_Logo_3_300dpi_RGB.jpg"/>
          <p:cNvPicPr>
            <a:picLocks noChangeAspect="1"/>
          </p:cNvPicPr>
          <p:nvPr/>
        </p:nvPicPr>
        <p:blipFill>
          <a:blip r:embed="rId2"/>
          <a:srcRect/>
          <a:stretch>
            <a:fillRect/>
          </a:stretch>
        </p:blipFill>
        <p:spPr bwMode="auto">
          <a:xfrm>
            <a:off x="457200" y="6135688"/>
            <a:ext cx="1997075" cy="228600"/>
          </a:xfrm>
          <a:prstGeom prst="rect">
            <a:avLst/>
          </a:prstGeom>
          <a:noFill/>
          <a:ln w="9525">
            <a:noFill/>
            <a:miter lim="800000"/>
            <a:headEnd/>
            <a:tailEnd/>
          </a:ln>
        </p:spPr>
      </p:pic>
      <p:sp>
        <p:nvSpPr>
          <p:cNvPr id="11" name="Isosceles Triangle 15"/>
          <p:cNvSpPr/>
          <p:nvPr userDrawn="1"/>
        </p:nvSpPr>
        <p:spPr>
          <a:xfrm>
            <a:off x="-83969" y="83969"/>
            <a:ext cx="914400" cy="731520"/>
          </a:xfrm>
          <a:prstGeom prst="triangle">
            <a:avLst/>
          </a:prstGeom>
          <a:solidFill>
            <a:srgbClr val="C60C30"/>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pic>
        <p:nvPicPr>
          <p:cNvPr id="12" name="Picture 16" descr="DS_Header_Logo_3_300dpi_RGB.jpg"/>
          <p:cNvPicPr>
            <a:picLocks noChangeAspect="1"/>
          </p:cNvPicPr>
          <p:nvPr userDrawn="1"/>
        </p:nvPicPr>
        <p:blipFill>
          <a:blip r:embed="rId2"/>
          <a:srcRect/>
          <a:stretch>
            <a:fillRect/>
          </a:stretch>
        </p:blipFill>
        <p:spPr bwMode="auto">
          <a:xfrm>
            <a:off x="457200" y="6135688"/>
            <a:ext cx="1997075" cy="228600"/>
          </a:xfrm>
          <a:prstGeom prst="rect">
            <a:avLst/>
          </a:prstGeom>
          <a:noFill/>
          <a:ln w="9525">
            <a:noFill/>
            <a:miter lim="800000"/>
            <a:headEnd/>
            <a:tailEnd/>
          </a:ln>
        </p:spPr>
      </p:pic>
      <p:sp>
        <p:nvSpPr>
          <p:cNvPr id="10" name="Title 1"/>
          <p:cNvSpPr>
            <a:spLocks noGrp="1"/>
          </p:cNvSpPr>
          <p:nvPr>
            <p:ph type="title"/>
          </p:nvPr>
        </p:nvSpPr>
        <p:spPr>
          <a:xfrm>
            <a:off x="914399" y="0"/>
            <a:ext cx="8229600" cy="859536"/>
          </a:xfrm>
          <a:prstGeom prst="rect">
            <a:avLst/>
          </a:prstGeom>
        </p:spPr>
        <p:txBody>
          <a:bodyPr anchor="ctr" anchorCtr="0"/>
          <a:lstStyle>
            <a:lvl1pPr algn="l" rtl="0">
              <a:defRPr lang="en-GB" sz="2400" b="0" i="0" u="none" strike="noStrike" baseline="0" smtClean="0">
                <a:solidFill>
                  <a:schemeClr val="bg1"/>
                </a:solidFill>
              </a:defRPr>
            </a:lvl1pPr>
          </a:lstStyle>
          <a:p>
            <a:r>
              <a:rPr lang="en-US" smtClean="0"/>
              <a:t>Click to edit Master title style</a:t>
            </a:r>
            <a:endParaRPr lang="en-GB" dirty="0" smtClean="0"/>
          </a:p>
        </p:txBody>
      </p:sp>
      <p:sp>
        <p:nvSpPr>
          <p:cNvPr id="13" name="Text Placeholder 2"/>
          <p:cNvSpPr>
            <a:spLocks noGrp="1"/>
          </p:cNvSpPr>
          <p:nvPr>
            <p:ph idx="13"/>
          </p:nvPr>
        </p:nvSpPr>
        <p:spPr>
          <a:xfrm>
            <a:off x="457200" y="1371600"/>
            <a:ext cx="8229599" cy="457200"/>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Tx/>
              <a:buNone/>
              <a:tabLst/>
              <a:defRPr sz="2000" baseline="0">
                <a:solidFill>
                  <a:schemeClr val="tx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smtClean="0"/>
              <a:t>Click to edit Master text styles</a:t>
            </a:r>
          </a:p>
        </p:txBody>
      </p:sp>
      <p:sp>
        <p:nvSpPr>
          <p:cNvPr id="14" name="Text Placeholder 2"/>
          <p:cNvSpPr>
            <a:spLocks noGrp="1"/>
          </p:cNvSpPr>
          <p:nvPr>
            <p:ph idx="1"/>
          </p:nvPr>
        </p:nvSpPr>
        <p:spPr>
          <a:xfrm>
            <a:off x="4572000" y="1883663"/>
            <a:ext cx="4114799" cy="4114800"/>
          </a:xfrm>
          <a:prstGeom prst="rect">
            <a:avLst/>
          </a:prstGeom>
        </p:spPr>
        <p:txBody>
          <a:bodyPr vert="horz" lIns="91440" tIns="45720" rIns="91440" bIns="45720" rtlCol="0">
            <a:normAutofit/>
          </a:bodyPr>
          <a:lstStyle>
            <a:lvl1pPr marL="0" indent="0" algn="l" defTabSz="457200" rtl="0" eaLnBrk="1" latinLnBrk="0" hangingPunct="1">
              <a:spcBef>
                <a:spcPct val="20000"/>
              </a:spcBef>
              <a:buClr>
                <a:srgbClr val="C00000"/>
              </a:buClr>
              <a:buFont typeface="Wingdings 3" pitchFamily="18" charset="2"/>
              <a:buChar char=""/>
              <a:defRPr sz="1600" baseline="0"/>
            </a:lvl1pPr>
          </a:lstStyle>
          <a:p>
            <a:pPr lvl="0"/>
            <a:r>
              <a:rPr lang="en-US" smtClean="0"/>
              <a:t>Click to edit Master text styles</a:t>
            </a:r>
          </a:p>
          <a:p>
            <a:pPr lvl="1"/>
            <a:r>
              <a:rPr lang="en-US" smtClean="0"/>
              <a:t>Second level</a:t>
            </a:r>
          </a:p>
        </p:txBody>
      </p:sp>
      <p:sp>
        <p:nvSpPr>
          <p:cNvPr id="3" name="Text Placeholder 2"/>
          <p:cNvSpPr>
            <a:spLocks noGrp="1"/>
          </p:cNvSpPr>
          <p:nvPr>
            <p:ph type="body" sz="quarter" idx="14"/>
          </p:nvPr>
        </p:nvSpPr>
        <p:spPr>
          <a:xfrm>
            <a:off x="914400" y="1884363"/>
            <a:ext cx="3657600" cy="4114800"/>
          </a:xfrm>
          <a:prstGeom prst="rect">
            <a:avLst/>
          </a:prstGeom>
        </p:spPr>
        <p:txBody>
          <a:bodyPr/>
          <a:lstStyle>
            <a:lvl1pPr marL="0" indent="0">
              <a:buClr>
                <a:srgbClr val="C60C30"/>
              </a:buClr>
              <a:buFont typeface="Wingdings 3" pitchFamily="18" charset="2"/>
              <a:buChar char=""/>
              <a:defRPr lang="en-US" sz="1600" kern="1200" baseline="0" dirty="0">
                <a:solidFill>
                  <a:schemeClr val="tx1"/>
                </a:solidFill>
                <a:latin typeface="+mn-lt"/>
                <a:ea typeface="+mn-ea"/>
                <a:cs typeface="+mn-cs"/>
              </a:defRPr>
            </a:lvl1pPr>
            <a:lvl2pPr marL="342900" indent="-342900">
              <a:defRPr/>
            </a:lvl2pPr>
            <a:lvl3pPr marL="342900" indent="-342900">
              <a:defRPr/>
            </a:lvl3pPr>
            <a:lvl4pPr marL="342900" indent="-342900">
              <a:defRPr/>
            </a:lvl4pPr>
            <a:lvl5pPr marL="342900" indent="-342900">
              <a:defRPr/>
            </a:lvl5pPr>
          </a:lstStyle>
          <a:p>
            <a:pPr lvl="0"/>
            <a:r>
              <a:rPr lang="en-US" smtClean="0"/>
              <a:t>Click to edit Master text styles</a:t>
            </a:r>
          </a:p>
        </p:txBody>
      </p:sp>
    </p:spTree>
    <p:extLst>
      <p:ext uri="{BB962C8B-B14F-4D97-AF65-F5344CB8AC3E}">
        <p14:creationId xmlns:p14="http://schemas.microsoft.com/office/powerpoint/2010/main" val="160007740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Isosceles Triangle 6"/>
          <p:cNvSpPr/>
          <p:nvPr userDrawn="1"/>
        </p:nvSpPr>
        <p:spPr>
          <a:xfrm>
            <a:off x="-83969" y="83969"/>
            <a:ext cx="914400" cy="731520"/>
          </a:xfrm>
          <a:prstGeom prst="triangle">
            <a:avLst/>
          </a:prstGeom>
          <a:solidFill>
            <a:srgbClr val="C60C30"/>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pic>
        <p:nvPicPr>
          <p:cNvPr id="8" name="Picture 10" descr="DS_Header_Logo_3_300dpi_RGB.jpg"/>
          <p:cNvPicPr>
            <a:picLocks noChangeAspect="1"/>
          </p:cNvPicPr>
          <p:nvPr userDrawn="1"/>
        </p:nvPicPr>
        <p:blipFill>
          <a:blip r:embed="rId2"/>
          <a:srcRect/>
          <a:stretch>
            <a:fillRect/>
          </a:stretch>
        </p:blipFill>
        <p:spPr bwMode="auto">
          <a:xfrm>
            <a:off x="457200" y="6135688"/>
            <a:ext cx="1997075" cy="228600"/>
          </a:xfrm>
          <a:prstGeom prst="rect">
            <a:avLst/>
          </a:prstGeom>
          <a:noFill/>
          <a:ln w="9525">
            <a:noFill/>
            <a:miter lim="800000"/>
            <a:headEnd/>
            <a:tailEnd/>
          </a:ln>
        </p:spPr>
      </p:pic>
      <p:sp>
        <p:nvSpPr>
          <p:cNvPr id="10" name="Title 1"/>
          <p:cNvSpPr>
            <a:spLocks noGrp="1"/>
          </p:cNvSpPr>
          <p:nvPr>
            <p:ph type="title"/>
          </p:nvPr>
        </p:nvSpPr>
        <p:spPr>
          <a:xfrm>
            <a:off x="914399" y="0"/>
            <a:ext cx="8229600" cy="859536"/>
          </a:xfrm>
          <a:prstGeom prst="rect">
            <a:avLst/>
          </a:prstGeom>
        </p:spPr>
        <p:txBody>
          <a:bodyPr anchor="ctr" anchorCtr="0"/>
          <a:lstStyle>
            <a:lvl1pPr algn="l" rtl="0">
              <a:defRPr lang="en-GB" sz="2400" b="0" i="0" u="none" strike="noStrike" baseline="0" smtClean="0">
                <a:solidFill>
                  <a:schemeClr val="bg1"/>
                </a:solidFill>
              </a:defRPr>
            </a:lvl1pPr>
          </a:lstStyle>
          <a:p>
            <a:r>
              <a:rPr lang="en-US" smtClean="0"/>
              <a:t>Click to edit Master title style</a:t>
            </a:r>
            <a:endParaRPr lang="en-GB" dirty="0" smtClean="0"/>
          </a:p>
        </p:txBody>
      </p:sp>
      <p:sp>
        <p:nvSpPr>
          <p:cNvPr id="13" name="Text Placeholder 2"/>
          <p:cNvSpPr>
            <a:spLocks noGrp="1"/>
          </p:cNvSpPr>
          <p:nvPr>
            <p:ph idx="13"/>
          </p:nvPr>
        </p:nvSpPr>
        <p:spPr>
          <a:xfrm>
            <a:off x="457200" y="1371600"/>
            <a:ext cx="8229599" cy="457200"/>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Tx/>
              <a:buNone/>
              <a:tabLst/>
              <a:defRPr sz="2000" baseline="0">
                <a:solidFill>
                  <a:schemeClr val="tx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smtClean="0"/>
              <a:t>Click to edit Master text styles</a:t>
            </a:r>
          </a:p>
        </p:txBody>
      </p:sp>
      <p:sp>
        <p:nvSpPr>
          <p:cNvPr id="14" name="Text Placeholder 2"/>
          <p:cNvSpPr>
            <a:spLocks noGrp="1"/>
          </p:cNvSpPr>
          <p:nvPr>
            <p:ph idx="1"/>
          </p:nvPr>
        </p:nvSpPr>
        <p:spPr>
          <a:xfrm>
            <a:off x="4572000" y="1883663"/>
            <a:ext cx="4114799" cy="4114800"/>
          </a:xfrm>
          <a:prstGeom prst="rect">
            <a:avLst/>
          </a:prstGeom>
        </p:spPr>
        <p:txBody>
          <a:bodyPr vert="horz" lIns="91440" tIns="45720" rIns="91440" bIns="45720" rtlCol="0">
            <a:normAutofit/>
          </a:bodyPr>
          <a:lstStyle>
            <a:lvl1pPr marL="285750" indent="-285750" algn="l" defTabSz="457200" rtl="0" eaLnBrk="1" latinLnBrk="0" hangingPunct="1">
              <a:spcBef>
                <a:spcPct val="20000"/>
              </a:spcBef>
              <a:buClr>
                <a:srgbClr val="C00000"/>
              </a:buClr>
              <a:buFont typeface="Wingdings 3" pitchFamily="18" charset="2"/>
              <a:buChar char=""/>
              <a:defRPr sz="1600" baseline="0"/>
            </a:lvl1pPr>
          </a:lstStyle>
          <a:p>
            <a:pPr lvl="0"/>
            <a:r>
              <a:rPr lang="en-US" smtClean="0"/>
              <a:t>Click to edit Master text styles</a:t>
            </a:r>
          </a:p>
          <a:p>
            <a:pPr lvl="1"/>
            <a:r>
              <a:rPr lang="en-US" smtClean="0"/>
              <a:t>Second level</a:t>
            </a:r>
          </a:p>
        </p:txBody>
      </p:sp>
      <p:sp>
        <p:nvSpPr>
          <p:cNvPr id="3" name="Text Placeholder 2"/>
          <p:cNvSpPr>
            <a:spLocks noGrp="1"/>
          </p:cNvSpPr>
          <p:nvPr>
            <p:ph type="body" sz="quarter" idx="14"/>
          </p:nvPr>
        </p:nvSpPr>
        <p:spPr>
          <a:xfrm>
            <a:off x="914400" y="1884363"/>
            <a:ext cx="3657600" cy="4114800"/>
          </a:xfrm>
          <a:prstGeom prst="rect">
            <a:avLst/>
          </a:prstGeom>
        </p:spPr>
        <p:txBody>
          <a:bodyPr/>
          <a:lstStyle>
            <a:lvl1pPr marL="0" indent="0">
              <a:buClr>
                <a:srgbClr val="C60C30"/>
              </a:buClr>
              <a:buFont typeface="Wingdings 3" pitchFamily="18" charset="2"/>
              <a:buChar char=""/>
              <a:defRPr lang="en-US" sz="1600" kern="1200" baseline="0" dirty="0">
                <a:solidFill>
                  <a:schemeClr val="tx1"/>
                </a:solidFill>
                <a:latin typeface="+mn-lt"/>
                <a:ea typeface="+mn-ea"/>
                <a:cs typeface="+mn-cs"/>
              </a:defRPr>
            </a:lvl1pPr>
            <a:lvl2pPr marL="342900" indent="-342900">
              <a:defRPr/>
            </a:lvl2pPr>
            <a:lvl3pPr marL="342900" indent="-342900">
              <a:defRPr/>
            </a:lvl3pPr>
            <a:lvl4pPr marL="342900" indent="-342900">
              <a:defRPr/>
            </a:lvl4pPr>
            <a:lvl5pPr marL="342900" indent="-342900">
              <a:defRPr/>
            </a:lvl5pPr>
          </a:lstStyle>
          <a:p>
            <a:pPr lvl="0"/>
            <a:r>
              <a:rPr lang="en-US" smtClean="0"/>
              <a:t>Click to edit Master text styles</a:t>
            </a:r>
          </a:p>
        </p:txBody>
      </p:sp>
    </p:spTree>
    <p:extLst>
      <p:ext uri="{BB962C8B-B14F-4D97-AF65-F5344CB8AC3E}">
        <p14:creationId xmlns:p14="http://schemas.microsoft.com/office/powerpoint/2010/main" val="246447231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28575"/>
            <a:ext cx="8077200" cy="1095375"/>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417638"/>
            <a:ext cx="8534400" cy="45259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803147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28575"/>
            <a:ext cx="8077200" cy="1095375"/>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BE041FBA-19D9-4925-94A6-F7AC035584F9}" type="datetimeFigureOut">
              <a:rPr lang="en-US">
                <a:solidFill>
                  <a:prstClr val="black"/>
                </a:solidFill>
              </a:rPr>
              <a:pPr defTabSz="457200">
                <a:defRPr/>
              </a:pPr>
              <a:t>4/19/2017</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defTabSz="457200">
              <a:defRPr/>
            </a:pPr>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21DA4FA6-2AD1-419B-9793-90568242FBDD}" type="slidenum">
              <a:rPr lang="en-US">
                <a:solidFill>
                  <a:prstClr val="black"/>
                </a:solidFill>
              </a:rPr>
              <a:pPr defTabSz="457200">
                <a:defRPr/>
              </a:pPr>
              <a:t>‹#›</a:t>
            </a:fld>
            <a:endParaRPr lang="en-US" dirty="0">
              <a:solidFill>
                <a:prstClr val="black"/>
              </a:solidFill>
            </a:endParaRPr>
          </a:p>
        </p:txBody>
      </p:sp>
    </p:spTree>
    <p:extLst>
      <p:ext uri="{BB962C8B-B14F-4D97-AF65-F5344CB8AC3E}">
        <p14:creationId xmlns:p14="http://schemas.microsoft.com/office/powerpoint/2010/main" val="191524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defTabSz="457200" eaLnBrk="0" fontAlgn="base" hangingPunct="0">
              <a:spcBef>
                <a:spcPct val="0"/>
              </a:spcBef>
              <a:spcAft>
                <a:spcPct val="0"/>
              </a:spcAft>
            </a:pPr>
            <a:fld id="{6D3B9084-3098-4B2C-876C-8C656A2177E3}" type="datetimeFigureOut">
              <a:rPr lang="en-US" smtClean="0">
                <a:solidFill>
                  <a:prstClr val="black"/>
                </a:solidFill>
                <a:latin typeface="Arial" panose="020B0604020202020204" pitchFamily="34" charset="0"/>
              </a:rPr>
              <a:pPr defTabSz="457200" eaLnBrk="0" fontAlgn="base" hangingPunct="0">
                <a:spcBef>
                  <a:spcPct val="0"/>
                </a:spcBef>
                <a:spcAft>
                  <a:spcPct val="0"/>
                </a:spcAft>
              </a:pPr>
              <a:t>4/19/2017</a:t>
            </a:fld>
            <a:endParaRPr lang="en-US">
              <a:solidFill>
                <a:prstClr val="black"/>
              </a:solidFill>
              <a:latin typeface="Arial" panose="020B0604020202020204" pitchFamily="34" charset="0"/>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defTabSz="457200"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defTabSz="457200" eaLnBrk="0" fontAlgn="base" hangingPunct="0">
              <a:spcBef>
                <a:spcPct val="0"/>
              </a:spcBef>
              <a:spcAft>
                <a:spcPct val="0"/>
              </a:spcAft>
            </a:pPr>
            <a:fld id="{D0DE3FD3-8CF1-4F73-BF1B-C53075A5CA60}" type="slidenum">
              <a:rPr lang="en-US" smtClean="0">
                <a:solidFill>
                  <a:prstClr val="black"/>
                </a:solidFill>
                <a:latin typeface="Arial" panose="020B0604020202020204" pitchFamily="34" charset="0"/>
              </a:rPr>
              <a:pPr defTabSz="457200" eaLnBrk="0" fontAlgn="base" hangingPunct="0">
                <a:spcBef>
                  <a:spcPct val="0"/>
                </a:spcBef>
                <a:spcAft>
                  <a:spcPct val="0"/>
                </a:spcAft>
              </a:pPr>
              <a:t>‹#›</a:t>
            </a:fld>
            <a:endParaRPr lang="en-US">
              <a:solidFill>
                <a:prstClr val="black"/>
              </a:solidFill>
              <a:latin typeface="Arial" panose="020B0604020202020204" pitchFamily="34" charset="0"/>
            </a:endParaRPr>
          </a:p>
        </p:txBody>
      </p:sp>
    </p:spTree>
    <p:extLst>
      <p:ext uri="{BB962C8B-B14F-4D97-AF65-F5344CB8AC3E}">
        <p14:creationId xmlns:p14="http://schemas.microsoft.com/office/powerpoint/2010/main" val="25434966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8646" y="451881"/>
            <a:ext cx="8069869" cy="410519"/>
          </a:xfrm>
          <a:prstGeom prst="rect">
            <a:avLst/>
          </a:prstGeom>
        </p:spPr>
        <p:txBody>
          <a:bodyPr/>
          <a:lstStyle>
            <a:lvl1pPr>
              <a:defRPr b="0">
                <a:solidFill>
                  <a:schemeClr val="tx1"/>
                </a:solidFill>
              </a:defRPr>
            </a:lvl1pPr>
          </a:lstStyle>
          <a:p>
            <a:r>
              <a:rPr lang="en-US" dirty="0" smtClean="0"/>
              <a:t>Click to add title</a:t>
            </a:r>
            <a:endParaRPr lang="en-US" dirty="0"/>
          </a:p>
        </p:txBody>
      </p:sp>
      <p:sp>
        <p:nvSpPr>
          <p:cNvPr id="5" name="Content Placeholder 4"/>
          <p:cNvSpPr>
            <a:spLocks noGrp="1"/>
          </p:cNvSpPr>
          <p:nvPr>
            <p:ph sz="quarter" idx="10"/>
          </p:nvPr>
        </p:nvSpPr>
        <p:spPr>
          <a:xfrm>
            <a:off x="561981" y="1143152"/>
            <a:ext cx="8053677" cy="4924425"/>
          </a:xfrm>
          <a:prstGeom prst="rect">
            <a:avLst/>
          </a:prstGeom>
        </p:spPr>
        <p:txBody>
          <a:bodyPr/>
          <a:lstStyle>
            <a:lvl2pPr marL="0" indent="0">
              <a:buNone/>
              <a:defRPr/>
            </a:lvl2pPr>
            <a:lvl3pPr marL="369286" indent="-155335">
              <a:buFont typeface="Arial" pitchFamily="34" charset="0"/>
              <a:buChar char="•"/>
              <a:defRPr/>
            </a:lvl3pPr>
            <a:lvl4pPr marL="580307" indent="-159731">
              <a:defRPr/>
            </a:lvl4pPr>
            <a:lvl5pPr marL="791327" indent="-164127">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8155732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8641" y="451869"/>
            <a:ext cx="8069869" cy="410519"/>
          </a:xfrm>
          <a:prstGeom prst="rect">
            <a:avLst/>
          </a:prstGeom>
        </p:spPr>
        <p:txBody>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933845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Isosceles Triangle 6"/>
          <p:cNvSpPr/>
          <p:nvPr/>
        </p:nvSpPr>
        <p:spPr>
          <a:xfrm>
            <a:off x="-83969" y="83969"/>
            <a:ext cx="914400" cy="731520"/>
          </a:xfrm>
          <a:prstGeom prst="triangle">
            <a:avLst/>
          </a:prstGeom>
          <a:solidFill>
            <a:srgbClr val="C60C30"/>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pic>
        <p:nvPicPr>
          <p:cNvPr id="7" name="Picture 10" descr="DS_Header_Logo_3_300dpi_RGB.jpg"/>
          <p:cNvPicPr>
            <a:picLocks noChangeAspect="1"/>
          </p:cNvPicPr>
          <p:nvPr/>
        </p:nvPicPr>
        <p:blipFill>
          <a:blip r:embed="rId2"/>
          <a:srcRect/>
          <a:stretch>
            <a:fillRect/>
          </a:stretch>
        </p:blipFill>
        <p:spPr bwMode="auto">
          <a:xfrm>
            <a:off x="457200" y="6135688"/>
            <a:ext cx="1997075" cy="228600"/>
          </a:xfrm>
          <a:prstGeom prst="rect">
            <a:avLst/>
          </a:prstGeom>
          <a:noFill/>
          <a:ln w="9525">
            <a:noFill/>
            <a:miter lim="800000"/>
            <a:headEnd/>
            <a:tailEnd/>
          </a:ln>
        </p:spPr>
      </p:pic>
      <p:sp>
        <p:nvSpPr>
          <p:cNvPr id="9" name="Isosceles Triangle 15"/>
          <p:cNvSpPr/>
          <p:nvPr userDrawn="1"/>
        </p:nvSpPr>
        <p:spPr>
          <a:xfrm>
            <a:off x="-83969" y="83969"/>
            <a:ext cx="914400" cy="731520"/>
          </a:xfrm>
          <a:prstGeom prst="triangle">
            <a:avLst/>
          </a:prstGeom>
          <a:solidFill>
            <a:srgbClr val="C60C30"/>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pic>
        <p:nvPicPr>
          <p:cNvPr id="11" name="Picture 16" descr="DS_Header_Logo_3_300dpi_RGB.jpg"/>
          <p:cNvPicPr>
            <a:picLocks noChangeAspect="1"/>
          </p:cNvPicPr>
          <p:nvPr userDrawn="1"/>
        </p:nvPicPr>
        <p:blipFill>
          <a:blip r:embed="rId2"/>
          <a:srcRect/>
          <a:stretch>
            <a:fillRect/>
          </a:stretch>
        </p:blipFill>
        <p:spPr bwMode="auto">
          <a:xfrm>
            <a:off x="457200" y="6135688"/>
            <a:ext cx="1997075" cy="228600"/>
          </a:xfrm>
          <a:prstGeom prst="rect">
            <a:avLst/>
          </a:prstGeom>
          <a:noFill/>
          <a:ln w="9525">
            <a:noFill/>
            <a:miter lim="800000"/>
            <a:headEnd/>
            <a:tailEnd/>
          </a:ln>
        </p:spPr>
      </p:pic>
      <p:sp>
        <p:nvSpPr>
          <p:cNvPr id="10" name="Title 1"/>
          <p:cNvSpPr>
            <a:spLocks noGrp="1"/>
          </p:cNvSpPr>
          <p:nvPr>
            <p:ph type="title"/>
          </p:nvPr>
        </p:nvSpPr>
        <p:spPr>
          <a:xfrm>
            <a:off x="914399" y="0"/>
            <a:ext cx="8229600" cy="859536"/>
          </a:xfrm>
          <a:prstGeom prst="rect">
            <a:avLst/>
          </a:prstGeom>
        </p:spPr>
        <p:txBody>
          <a:bodyPr anchor="ctr" anchorCtr="0"/>
          <a:lstStyle>
            <a:lvl1pPr algn="l" rtl="0">
              <a:defRPr lang="en-GB" sz="2400" b="0" i="0" u="none" strike="noStrike" baseline="0" smtClean="0">
                <a:solidFill>
                  <a:schemeClr val="bg1"/>
                </a:solidFill>
              </a:defRPr>
            </a:lvl1pPr>
          </a:lstStyle>
          <a:p>
            <a:r>
              <a:rPr lang="en-US" smtClean="0"/>
              <a:t>Click to edit Master title style</a:t>
            </a:r>
            <a:endParaRPr lang="en-GB" dirty="0" smtClean="0"/>
          </a:p>
        </p:txBody>
      </p:sp>
      <p:sp>
        <p:nvSpPr>
          <p:cNvPr id="13" name="Text Placeholder 2"/>
          <p:cNvSpPr>
            <a:spLocks noGrp="1"/>
          </p:cNvSpPr>
          <p:nvPr>
            <p:ph idx="13"/>
          </p:nvPr>
        </p:nvSpPr>
        <p:spPr>
          <a:xfrm>
            <a:off x="457200" y="1371600"/>
            <a:ext cx="8229599" cy="457200"/>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Tx/>
              <a:buNone/>
              <a:tabLst/>
              <a:defRPr sz="2000" baseline="0">
                <a:solidFill>
                  <a:schemeClr val="tx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smtClean="0"/>
              <a:t>Click to edit Master text styles</a:t>
            </a:r>
          </a:p>
        </p:txBody>
      </p:sp>
      <p:sp>
        <p:nvSpPr>
          <p:cNvPr id="14" name="Text Placeholder 2"/>
          <p:cNvSpPr>
            <a:spLocks noGrp="1"/>
          </p:cNvSpPr>
          <p:nvPr>
            <p:ph idx="1"/>
          </p:nvPr>
        </p:nvSpPr>
        <p:spPr>
          <a:xfrm>
            <a:off x="914398" y="1883663"/>
            <a:ext cx="7772401" cy="4114800"/>
          </a:xfrm>
          <a:prstGeom prst="rect">
            <a:avLst/>
          </a:prstGeom>
        </p:spPr>
        <p:txBody>
          <a:bodyPr vert="horz" lIns="91440" tIns="45720" rIns="91440" bIns="45720" rtlCol="0">
            <a:normAutofit/>
          </a:bodyPr>
          <a:lstStyle>
            <a:lvl1pPr marL="285750" indent="-285750" algn="l">
              <a:buFont typeface="Arial"/>
              <a:buChar char="•"/>
              <a:defRPr sz="1600" baseline="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97295834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1357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vert="horz" lIns="91440" tIns="45720" rIns="91440" bIns="45720" rtlCol="0">
            <a:normAutofit/>
          </a:bodyPr>
          <a:lstStyle>
            <a:lvl1pPr marL="0" indent="0">
              <a:buFontTx/>
              <a:buNone/>
              <a:defRPr lang="en-US" sz="1800" baseline="0" smtClean="0"/>
            </a:lvl1pPr>
          </a:lstStyle>
          <a:p>
            <a:pPr marL="285750" lvl="0" indent="-28575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vert="horz" lIns="91440" tIns="45720" rIns="91440" bIns="45720" rtlCol="0">
            <a:normAutofit/>
          </a:bodyPr>
          <a:lstStyle>
            <a:lvl1pPr>
              <a:defRPr lang="en-US" sz="1800" baseline="0" smtClean="0"/>
            </a:lvl1pPr>
          </a:lstStyle>
          <a:p>
            <a:pPr marL="285750" lvl="0" indent="-285750">
              <a:buFontTx/>
              <a:buNone/>
            </a:pPr>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lang="en-US" sz="1800" smtClean="0"/>
            </a:lvl1pPr>
            <a:lvl2pPr>
              <a:defRPr lang="en-US" sz="1600" smtClean="0"/>
            </a:lvl2pPr>
            <a:lvl3pPr>
              <a:defRPr lang="en-US" sz="1400" smtClean="0"/>
            </a:lvl3pPr>
            <a:lvl4pPr>
              <a:defRPr lang="en-US" sz="1200" smtClean="0"/>
            </a:lvl4pPr>
            <a:lvl5pPr>
              <a:defRPr lang="en-US"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Isosceles Triangle 9"/>
          <p:cNvSpPr/>
          <p:nvPr userDrawn="1"/>
        </p:nvSpPr>
        <p:spPr>
          <a:xfrm>
            <a:off x="-83969" y="83969"/>
            <a:ext cx="914400" cy="731520"/>
          </a:xfrm>
          <a:prstGeom prst="triangle">
            <a:avLst/>
          </a:prstGeom>
          <a:solidFill>
            <a:srgbClr val="C60C30"/>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1" name="Rectangle 10"/>
          <p:cNvSpPr/>
          <p:nvPr userDrawn="1"/>
        </p:nvSpPr>
        <p:spPr>
          <a:xfrm>
            <a:off x="2590801" y="6126163"/>
            <a:ext cx="6096000" cy="228600"/>
          </a:xfrm>
          <a:prstGeom prst="rect">
            <a:avLst/>
          </a:prstGeom>
          <a:solidFill>
            <a:srgbClr val="C60C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2" name="Slide Number Placeholder 5"/>
          <p:cNvSpPr txBox="1">
            <a:spLocks/>
          </p:cNvSpPr>
          <p:nvPr userDrawn="1"/>
        </p:nvSpPr>
        <p:spPr>
          <a:xfrm>
            <a:off x="6553200" y="6042568"/>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FC99465-3822-DD4A-BB3C-3AA4E0696940}" type="slidenum">
              <a:rPr lang="en-US" smtClean="0">
                <a:solidFill>
                  <a:prstClr val="white"/>
                </a:solidFill>
              </a:rPr>
              <a:pPr/>
              <a:t>‹#›</a:t>
            </a:fld>
            <a:endParaRPr lang="en-US" dirty="0">
              <a:solidFill>
                <a:prstClr val="white"/>
              </a:solidFill>
            </a:endParaRPr>
          </a:p>
        </p:txBody>
      </p:sp>
      <p:pic>
        <p:nvPicPr>
          <p:cNvPr id="13" name="Picture 12" descr="DS_Header_Logo_3_300dpi_RGB.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35624"/>
            <a:ext cx="1997476" cy="228600"/>
          </a:xfrm>
          <a:prstGeom prst="rect">
            <a:avLst/>
          </a:prstGeom>
        </p:spPr>
      </p:pic>
      <p:sp>
        <p:nvSpPr>
          <p:cNvPr id="14" name="Title 1"/>
          <p:cNvSpPr>
            <a:spLocks noGrp="1"/>
          </p:cNvSpPr>
          <p:nvPr>
            <p:ph type="title" hasCustomPrompt="1"/>
          </p:nvPr>
        </p:nvSpPr>
        <p:spPr>
          <a:xfrm>
            <a:off x="914399" y="0"/>
            <a:ext cx="8229600" cy="933450"/>
          </a:xfrm>
          <a:prstGeom prst="rect">
            <a:avLst/>
          </a:prstGeom>
        </p:spPr>
        <p:txBody>
          <a:bodyPr anchor="ctr" anchorCtr="0"/>
          <a:lstStyle>
            <a:lvl1pPr algn="l" rtl="0">
              <a:defRPr lang="en-GB" sz="2400" b="0" i="0" u="none" strike="noStrike" baseline="0" smtClean="0">
                <a:solidFill>
                  <a:schemeClr val="bg1"/>
                </a:solidFill>
                <a:latin typeface="Calibri"/>
                <a:cs typeface="Calibri"/>
              </a:defRPr>
            </a:lvl1pPr>
          </a:lstStyle>
          <a:p>
            <a:pPr rtl="0"/>
            <a:r>
              <a:rPr lang="en-US" dirty="0" smtClean="0"/>
              <a:t>CLICK TO EDIT</a:t>
            </a:r>
            <a:endParaRPr lang="en-GB" sz="2400" b="0" i="0" u="none" strike="noStrike" baseline="30000" dirty="0" smtClean="0">
              <a:solidFill>
                <a:srgbClr val="FFFFFF"/>
              </a:solidFill>
              <a:latin typeface="+mj-lt"/>
            </a:endParaRPr>
          </a:p>
        </p:txBody>
      </p:sp>
    </p:spTree>
    <p:extLst>
      <p:ext uri="{BB962C8B-B14F-4D97-AF65-F5344CB8AC3E}">
        <p14:creationId xmlns:p14="http://schemas.microsoft.com/office/powerpoint/2010/main" val="49383656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28575"/>
            <a:ext cx="8077200" cy="1095375"/>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417638"/>
            <a:ext cx="8534400" cy="45259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defRPr>
            </a:lvl1pPr>
          </a:lstStyle>
          <a:p>
            <a:pPr defTabSz="457200">
              <a:defRPr/>
            </a:pPr>
            <a:fld id="{E0251CCB-4E37-42B5-9607-E212109EED61}" type="datetimeFigureOut">
              <a:rPr lang="en-US">
                <a:solidFill>
                  <a:prstClr val="black"/>
                </a:solidFill>
              </a:rPr>
              <a:pPr defTabSz="457200">
                <a:defRPr/>
              </a:pPr>
              <a:t>4/19/2017</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defRPr>
            </a:lvl1pPr>
          </a:lstStyle>
          <a:p>
            <a:pPr defTabSz="457200">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z="1800">
                <a:latin typeface="+mn-lt"/>
              </a:defRPr>
            </a:lvl1pPr>
          </a:lstStyle>
          <a:p>
            <a:pPr defTabSz="457200">
              <a:defRPr/>
            </a:pPr>
            <a:fld id="{F514E268-2C19-48DA-A46F-35096CAF8A6D}" type="slidenum">
              <a:rPr lang="en-US">
                <a:solidFill>
                  <a:prstClr val="black"/>
                </a:solidFill>
              </a:rPr>
              <a:pPr defTabSz="457200">
                <a:defRPr/>
              </a:pPr>
              <a:t>‹#›</a:t>
            </a:fld>
            <a:endParaRPr lang="en-US">
              <a:solidFill>
                <a:prstClr val="black"/>
              </a:solidFill>
            </a:endParaRPr>
          </a:p>
        </p:txBody>
      </p:sp>
    </p:spTree>
    <p:extLst>
      <p:ext uri="{BB962C8B-B14F-4D97-AF65-F5344CB8AC3E}">
        <p14:creationId xmlns:p14="http://schemas.microsoft.com/office/powerpoint/2010/main" val="4321658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 name="Picture 2" descr="Balls_w-Red_Bar_RGB.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71600"/>
            <a:ext cx="9144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0"/>
          <p:cNvSpPr/>
          <p:nvPr/>
        </p:nvSpPr>
        <p:spPr>
          <a:xfrm>
            <a:off x="0" y="0"/>
            <a:ext cx="9144000" cy="9763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pic>
        <p:nvPicPr>
          <p:cNvPr id="4" name="Picture 8" descr="DS_Header_LogoTag_3_300dpi_RGB.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27432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Balls_w-Red_Bar_RGB.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71600"/>
            <a:ext cx="9144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p:nvPr/>
        </p:nvSpPr>
        <p:spPr>
          <a:xfrm>
            <a:off x="0" y="0"/>
            <a:ext cx="9144000" cy="9763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pic>
        <p:nvPicPr>
          <p:cNvPr id="7" name="Picture 11" descr="DS_Header_LogoTag_3_300dpi_RGB.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27432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6102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Isosceles Triangle 6"/>
          <p:cNvSpPr/>
          <p:nvPr/>
        </p:nvSpPr>
        <p:spPr>
          <a:xfrm>
            <a:off x="-83969" y="83969"/>
            <a:ext cx="914400" cy="731520"/>
          </a:xfrm>
          <a:prstGeom prst="triangle">
            <a:avLst/>
          </a:prstGeom>
          <a:solidFill>
            <a:srgbClr val="C60C30"/>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pic>
        <p:nvPicPr>
          <p:cNvPr id="6" name="Picture 10" descr="DS_Header_Logo_3_300dpi_RGB.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6135688"/>
            <a:ext cx="19970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Isosceles Triangle 15"/>
          <p:cNvSpPr/>
          <p:nvPr/>
        </p:nvSpPr>
        <p:spPr>
          <a:xfrm>
            <a:off x="-83969" y="83969"/>
            <a:ext cx="914400" cy="731520"/>
          </a:xfrm>
          <a:prstGeom prst="triangle">
            <a:avLst/>
          </a:prstGeom>
          <a:solidFill>
            <a:srgbClr val="C60C30"/>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pic>
        <p:nvPicPr>
          <p:cNvPr id="8" name="Picture 16" descr="DS_Header_Logo_3_300dpi_RGB.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6135688"/>
            <a:ext cx="19970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14399" y="0"/>
            <a:ext cx="8229600" cy="859536"/>
          </a:xfrm>
          <a:prstGeom prst="rect">
            <a:avLst/>
          </a:prstGeom>
        </p:spPr>
        <p:txBody>
          <a:bodyPr anchor="ctr" anchorCtr="0"/>
          <a:lstStyle>
            <a:lvl1pPr algn="l" rtl="0">
              <a:defRPr lang="en-GB" sz="2400" b="0" i="0" u="none" strike="noStrike" baseline="0" smtClean="0">
                <a:solidFill>
                  <a:schemeClr val="bg1"/>
                </a:solidFill>
              </a:defRPr>
            </a:lvl1pPr>
          </a:lstStyle>
          <a:p>
            <a:r>
              <a:rPr lang="en-US" smtClean="0"/>
              <a:t>Click to edit Master title style</a:t>
            </a:r>
            <a:endParaRPr lang="en-GB" dirty="0" smtClean="0"/>
          </a:p>
        </p:txBody>
      </p:sp>
      <p:sp>
        <p:nvSpPr>
          <p:cNvPr id="13" name="Text Placeholder 2"/>
          <p:cNvSpPr>
            <a:spLocks noGrp="1"/>
          </p:cNvSpPr>
          <p:nvPr>
            <p:ph idx="13"/>
          </p:nvPr>
        </p:nvSpPr>
        <p:spPr>
          <a:xfrm>
            <a:off x="457200" y="1371600"/>
            <a:ext cx="8229599" cy="457200"/>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Tx/>
              <a:buNone/>
              <a:tabLst/>
              <a:defRPr sz="2000" baseline="0">
                <a:solidFill>
                  <a:schemeClr val="tx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smtClean="0"/>
              <a:t>Click to edit Master text styles</a:t>
            </a:r>
          </a:p>
        </p:txBody>
      </p:sp>
      <p:sp>
        <p:nvSpPr>
          <p:cNvPr id="14" name="Text Placeholder 2"/>
          <p:cNvSpPr>
            <a:spLocks noGrp="1"/>
          </p:cNvSpPr>
          <p:nvPr>
            <p:ph idx="1"/>
          </p:nvPr>
        </p:nvSpPr>
        <p:spPr>
          <a:xfrm>
            <a:off x="914398" y="1883663"/>
            <a:ext cx="7772401" cy="4114800"/>
          </a:xfrm>
          <a:prstGeom prst="rect">
            <a:avLst/>
          </a:prstGeom>
        </p:spPr>
        <p:txBody>
          <a:bodyPr vert="horz" lIns="91440" tIns="45720" rIns="91440" bIns="45720" rtlCol="0">
            <a:normAutofit/>
          </a:bodyPr>
          <a:lstStyle>
            <a:lvl1pPr marL="285750" indent="-285750" algn="l">
              <a:buClr>
                <a:srgbClr val="C00000"/>
              </a:buClr>
              <a:buFont typeface="Wingdings 3" panose="05040102010807070707" pitchFamily="18" charset="2"/>
              <a:buChar char="u"/>
              <a:defRPr sz="1600" baseline="0"/>
            </a:lvl1pPr>
            <a:lvl2pPr>
              <a:defRPr sz="1800"/>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7828195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6" name="Isosceles Triangle 5"/>
          <p:cNvSpPr/>
          <p:nvPr/>
        </p:nvSpPr>
        <p:spPr>
          <a:xfrm>
            <a:off x="-83969" y="83969"/>
            <a:ext cx="914400" cy="731520"/>
          </a:xfrm>
          <a:prstGeom prst="triangle">
            <a:avLst/>
          </a:prstGeom>
          <a:solidFill>
            <a:srgbClr val="C60C30"/>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pic>
        <p:nvPicPr>
          <p:cNvPr id="7" name="Picture 10" descr="DS_Header_Logo_3_300dpi_RGB.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6135688"/>
            <a:ext cx="19970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Isosceles Triangle 15"/>
          <p:cNvSpPr/>
          <p:nvPr/>
        </p:nvSpPr>
        <p:spPr>
          <a:xfrm>
            <a:off x="-83969" y="83969"/>
            <a:ext cx="914400" cy="731520"/>
          </a:xfrm>
          <a:prstGeom prst="triangle">
            <a:avLst/>
          </a:prstGeom>
          <a:solidFill>
            <a:srgbClr val="C60C30"/>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pic>
        <p:nvPicPr>
          <p:cNvPr id="9" name="Picture 16" descr="DS_Header_Logo_3_300dpi_RGB.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6135688"/>
            <a:ext cx="19970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14399" y="0"/>
            <a:ext cx="8229600" cy="859536"/>
          </a:xfrm>
          <a:prstGeom prst="rect">
            <a:avLst/>
          </a:prstGeom>
        </p:spPr>
        <p:txBody>
          <a:bodyPr anchor="ctr" anchorCtr="0"/>
          <a:lstStyle>
            <a:lvl1pPr algn="l" rtl="0">
              <a:defRPr lang="en-GB" sz="2400" b="0" i="0" u="none" strike="noStrike" baseline="0" smtClean="0">
                <a:solidFill>
                  <a:schemeClr val="bg1"/>
                </a:solidFill>
              </a:defRPr>
            </a:lvl1pPr>
          </a:lstStyle>
          <a:p>
            <a:r>
              <a:rPr lang="en-US" smtClean="0"/>
              <a:t>Click to edit Master title style</a:t>
            </a:r>
            <a:endParaRPr lang="en-GB" dirty="0" smtClean="0"/>
          </a:p>
        </p:txBody>
      </p:sp>
      <p:sp>
        <p:nvSpPr>
          <p:cNvPr id="13" name="Text Placeholder 2"/>
          <p:cNvSpPr>
            <a:spLocks noGrp="1"/>
          </p:cNvSpPr>
          <p:nvPr>
            <p:ph idx="13"/>
          </p:nvPr>
        </p:nvSpPr>
        <p:spPr>
          <a:xfrm>
            <a:off x="457200" y="1371600"/>
            <a:ext cx="8229599" cy="457200"/>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Tx/>
              <a:buNone/>
              <a:tabLst/>
              <a:defRPr sz="2000" baseline="0">
                <a:solidFill>
                  <a:schemeClr val="tx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smtClean="0"/>
              <a:t>Click to edit Master text styles</a:t>
            </a:r>
          </a:p>
        </p:txBody>
      </p:sp>
      <p:sp>
        <p:nvSpPr>
          <p:cNvPr id="14" name="Text Placeholder 2"/>
          <p:cNvSpPr>
            <a:spLocks noGrp="1"/>
          </p:cNvSpPr>
          <p:nvPr>
            <p:ph idx="1"/>
          </p:nvPr>
        </p:nvSpPr>
        <p:spPr>
          <a:xfrm>
            <a:off x="4572000" y="1883663"/>
            <a:ext cx="4114799" cy="4114800"/>
          </a:xfrm>
          <a:prstGeom prst="rect">
            <a:avLst/>
          </a:prstGeom>
        </p:spPr>
        <p:txBody>
          <a:bodyPr vert="horz" lIns="91440" tIns="45720" rIns="91440" bIns="45720" rtlCol="0">
            <a:normAutofit/>
          </a:bodyPr>
          <a:lstStyle>
            <a:lvl1pPr marL="0" indent="0" algn="l" defTabSz="457200" rtl="0" eaLnBrk="1" latinLnBrk="0" hangingPunct="1">
              <a:spcBef>
                <a:spcPct val="20000"/>
              </a:spcBef>
              <a:buClr>
                <a:srgbClr val="C00000"/>
              </a:buClr>
              <a:buFont typeface="Wingdings 3" pitchFamily="18" charset="2"/>
              <a:buChar char=""/>
              <a:defRPr sz="1600" baseline="0"/>
            </a:lvl1pPr>
          </a:lstStyle>
          <a:p>
            <a:pPr lvl="0"/>
            <a:r>
              <a:rPr lang="en-US" smtClean="0"/>
              <a:t>Click to edit Master text styles</a:t>
            </a:r>
          </a:p>
          <a:p>
            <a:pPr lvl="1"/>
            <a:r>
              <a:rPr lang="en-US" smtClean="0"/>
              <a:t>Second level</a:t>
            </a:r>
          </a:p>
        </p:txBody>
      </p:sp>
      <p:sp>
        <p:nvSpPr>
          <p:cNvPr id="3" name="Text Placeholder 2"/>
          <p:cNvSpPr>
            <a:spLocks noGrp="1"/>
          </p:cNvSpPr>
          <p:nvPr>
            <p:ph type="body" sz="quarter" idx="14"/>
          </p:nvPr>
        </p:nvSpPr>
        <p:spPr>
          <a:xfrm>
            <a:off x="914400" y="1884363"/>
            <a:ext cx="3657600" cy="4114800"/>
          </a:xfrm>
          <a:prstGeom prst="rect">
            <a:avLst/>
          </a:prstGeom>
        </p:spPr>
        <p:txBody>
          <a:bodyPr/>
          <a:lstStyle>
            <a:lvl1pPr marL="0" indent="0">
              <a:buClr>
                <a:srgbClr val="C60C30"/>
              </a:buClr>
              <a:buFont typeface="Wingdings 3" pitchFamily="18" charset="2"/>
              <a:buChar char=""/>
              <a:defRPr lang="en-US" sz="1600" kern="1200" baseline="0" dirty="0">
                <a:solidFill>
                  <a:schemeClr val="tx1"/>
                </a:solidFill>
                <a:latin typeface="+mn-lt"/>
                <a:ea typeface="+mn-ea"/>
                <a:cs typeface="+mn-cs"/>
              </a:defRPr>
            </a:lvl1pPr>
            <a:lvl2pPr marL="342900" indent="-342900">
              <a:defRPr/>
            </a:lvl2pPr>
            <a:lvl3pPr marL="342900" indent="-342900">
              <a:defRPr/>
            </a:lvl3pPr>
            <a:lvl4pPr marL="342900" indent="-342900">
              <a:defRPr/>
            </a:lvl4pPr>
            <a:lvl5pPr marL="342900" indent="-342900">
              <a:defRPr/>
            </a:lvl5pPr>
          </a:lstStyle>
          <a:p>
            <a:pPr lvl="0"/>
            <a:r>
              <a:rPr lang="en-US" smtClean="0"/>
              <a:t>Click to edit Master text styles</a:t>
            </a:r>
          </a:p>
        </p:txBody>
      </p:sp>
    </p:spTree>
    <p:extLst>
      <p:ext uri="{BB962C8B-B14F-4D97-AF65-F5344CB8AC3E}">
        <p14:creationId xmlns:p14="http://schemas.microsoft.com/office/powerpoint/2010/main" val="30258505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6" name="Isosceles Triangle 5"/>
          <p:cNvSpPr/>
          <p:nvPr/>
        </p:nvSpPr>
        <p:spPr>
          <a:xfrm>
            <a:off x="-83969" y="83969"/>
            <a:ext cx="914400" cy="731520"/>
          </a:xfrm>
          <a:prstGeom prst="triangle">
            <a:avLst/>
          </a:prstGeom>
          <a:solidFill>
            <a:srgbClr val="C60C30"/>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pic>
        <p:nvPicPr>
          <p:cNvPr id="7" name="Picture 10" descr="DS_Header_Logo_3_300dpi_RGB.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6135688"/>
            <a:ext cx="19970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14399" y="0"/>
            <a:ext cx="8229600" cy="859536"/>
          </a:xfrm>
          <a:prstGeom prst="rect">
            <a:avLst/>
          </a:prstGeom>
        </p:spPr>
        <p:txBody>
          <a:bodyPr anchor="ctr" anchorCtr="0"/>
          <a:lstStyle>
            <a:lvl1pPr algn="l" rtl="0">
              <a:defRPr lang="en-GB" sz="2400" b="0" i="0" u="none" strike="noStrike" baseline="0" smtClean="0">
                <a:solidFill>
                  <a:schemeClr val="bg1"/>
                </a:solidFill>
              </a:defRPr>
            </a:lvl1pPr>
          </a:lstStyle>
          <a:p>
            <a:r>
              <a:rPr lang="en-US" smtClean="0"/>
              <a:t>Click to edit Master title style</a:t>
            </a:r>
            <a:endParaRPr lang="en-GB" dirty="0" smtClean="0"/>
          </a:p>
        </p:txBody>
      </p:sp>
      <p:sp>
        <p:nvSpPr>
          <p:cNvPr id="13" name="Text Placeholder 2"/>
          <p:cNvSpPr>
            <a:spLocks noGrp="1"/>
          </p:cNvSpPr>
          <p:nvPr>
            <p:ph idx="13"/>
          </p:nvPr>
        </p:nvSpPr>
        <p:spPr>
          <a:xfrm>
            <a:off x="457200" y="1371600"/>
            <a:ext cx="8229599" cy="457200"/>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Tx/>
              <a:buNone/>
              <a:tabLst/>
              <a:defRPr sz="2000" baseline="0">
                <a:solidFill>
                  <a:schemeClr val="tx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smtClean="0"/>
              <a:t>Click to edit Master text styles</a:t>
            </a:r>
          </a:p>
        </p:txBody>
      </p:sp>
      <p:sp>
        <p:nvSpPr>
          <p:cNvPr id="14" name="Text Placeholder 2"/>
          <p:cNvSpPr>
            <a:spLocks noGrp="1"/>
          </p:cNvSpPr>
          <p:nvPr>
            <p:ph idx="1"/>
          </p:nvPr>
        </p:nvSpPr>
        <p:spPr>
          <a:xfrm>
            <a:off x="4572000" y="1883663"/>
            <a:ext cx="4114799" cy="4114800"/>
          </a:xfrm>
          <a:prstGeom prst="rect">
            <a:avLst/>
          </a:prstGeom>
        </p:spPr>
        <p:txBody>
          <a:bodyPr vert="horz" lIns="91440" tIns="45720" rIns="91440" bIns="45720" rtlCol="0">
            <a:normAutofit/>
          </a:bodyPr>
          <a:lstStyle>
            <a:lvl1pPr marL="285750" indent="-285750" algn="l" defTabSz="457200" rtl="0" eaLnBrk="1" latinLnBrk="0" hangingPunct="1">
              <a:spcBef>
                <a:spcPct val="20000"/>
              </a:spcBef>
              <a:buClr>
                <a:srgbClr val="C00000"/>
              </a:buClr>
              <a:buFont typeface="Wingdings 3" pitchFamily="18" charset="2"/>
              <a:buChar char=""/>
              <a:defRPr sz="1600" baseline="0"/>
            </a:lvl1pPr>
          </a:lstStyle>
          <a:p>
            <a:pPr lvl="0"/>
            <a:r>
              <a:rPr lang="en-US" dirty="0" smtClean="0"/>
              <a:t>Click to edit Master text styles</a:t>
            </a:r>
          </a:p>
          <a:p>
            <a:pPr lvl="1"/>
            <a:r>
              <a:rPr lang="en-US" dirty="0" smtClean="0"/>
              <a:t>Second level</a:t>
            </a:r>
          </a:p>
        </p:txBody>
      </p:sp>
      <p:sp>
        <p:nvSpPr>
          <p:cNvPr id="3" name="Text Placeholder 2"/>
          <p:cNvSpPr>
            <a:spLocks noGrp="1"/>
          </p:cNvSpPr>
          <p:nvPr>
            <p:ph type="body" sz="quarter" idx="14"/>
          </p:nvPr>
        </p:nvSpPr>
        <p:spPr>
          <a:xfrm>
            <a:off x="914400" y="1884363"/>
            <a:ext cx="3657600" cy="4114800"/>
          </a:xfrm>
          <a:prstGeom prst="rect">
            <a:avLst/>
          </a:prstGeom>
        </p:spPr>
        <p:txBody>
          <a:bodyPr/>
          <a:lstStyle>
            <a:lvl1pPr marL="290513" indent="-290513" defTabSz="344488">
              <a:buClr>
                <a:srgbClr val="C60C30"/>
              </a:buClr>
              <a:buFont typeface="Wingdings 3" pitchFamily="18" charset="2"/>
              <a:buChar char=""/>
              <a:defRPr lang="en-US" sz="1600" kern="1200" baseline="0" dirty="0">
                <a:solidFill>
                  <a:schemeClr val="tx1"/>
                </a:solidFill>
                <a:latin typeface="+mn-lt"/>
                <a:ea typeface="+mn-ea"/>
                <a:cs typeface="+mn-cs"/>
              </a:defRPr>
            </a:lvl1pPr>
            <a:lvl2pPr marL="342900" indent="-342900">
              <a:defRPr/>
            </a:lvl2pPr>
            <a:lvl3pPr marL="342900" indent="-342900">
              <a:defRPr/>
            </a:lvl3pPr>
            <a:lvl4pPr marL="342900" indent="-342900">
              <a:defRPr/>
            </a:lvl4pPr>
            <a:lvl5pPr marL="342900" indent="-342900">
              <a:defRPr/>
            </a:lvl5pPr>
          </a:lstStyle>
          <a:p>
            <a:pPr lvl="0"/>
            <a:r>
              <a:rPr lang="en-US" dirty="0" smtClean="0"/>
              <a:t>Click to edit Master text styles</a:t>
            </a:r>
          </a:p>
        </p:txBody>
      </p:sp>
    </p:spTree>
    <p:extLst>
      <p:ext uri="{BB962C8B-B14F-4D97-AF65-F5344CB8AC3E}">
        <p14:creationId xmlns:p14="http://schemas.microsoft.com/office/powerpoint/2010/main" val="2143759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7" name="Isosceles Triangle 6"/>
          <p:cNvSpPr/>
          <p:nvPr/>
        </p:nvSpPr>
        <p:spPr>
          <a:xfrm>
            <a:off x="-83969" y="83969"/>
            <a:ext cx="914400" cy="731520"/>
          </a:xfrm>
          <a:prstGeom prst="triangle">
            <a:avLst/>
          </a:prstGeom>
          <a:solidFill>
            <a:srgbClr val="C60C30"/>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pic>
        <p:nvPicPr>
          <p:cNvPr id="8" name="Picture 10" descr="DS_Header_Logo_3_300dpi_RGB.jpg"/>
          <p:cNvPicPr>
            <a:picLocks noChangeAspect="1"/>
          </p:cNvPicPr>
          <p:nvPr/>
        </p:nvPicPr>
        <p:blipFill>
          <a:blip r:embed="rId2"/>
          <a:srcRect/>
          <a:stretch>
            <a:fillRect/>
          </a:stretch>
        </p:blipFill>
        <p:spPr bwMode="auto">
          <a:xfrm>
            <a:off x="457200" y="6135688"/>
            <a:ext cx="1997075" cy="228600"/>
          </a:xfrm>
          <a:prstGeom prst="rect">
            <a:avLst/>
          </a:prstGeom>
          <a:noFill/>
          <a:ln w="9525">
            <a:noFill/>
            <a:miter lim="800000"/>
            <a:headEnd/>
            <a:tailEnd/>
          </a:ln>
        </p:spPr>
      </p:pic>
      <p:sp>
        <p:nvSpPr>
          <p:cNvPr id="11" name="Isosceles Triangle 15"/>
          <p:cNvSpPr/>
          <p:nvPr userDrawn="1"/>
        </p:nvSpPr>
        <p:spPr>
          <a:xfrm>
            <a:off x="-83969" y="83969"/>
            <a:ext cx="914400" cy="731520"/>
          </a:xfrm>
          <a:prstGeom prst="triangle">
            <a:avLst/>
          </a:prstGeom>
          <a:solidFill>
            <a:srgbClr val="C60C30"/>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pic>
        <p:nvPicPr>
          <p:cNvPr id="12" name="Picture 16" descr="DS_Header_Logo_3_300dpi_RGB.jpg"/>
          <p:cNvPicPr>
            <a:picLocks noChangeAspect="1"/>
          </p:cNvPicPr>
          <p:nvPr userDrawn="1"/>
        </p:nvPicPr>
        <p:blipFill>
          <a:blip r:embed="rId2"/>
          <a:srcRect/>
          <a:stretch>
            <a:fillRect/>
          </a:stretch>
        </p:blipFill>
        <p:spPr bwMode="auto">
          <a:xfrm>
            <a:off x="457200" y="6135688"/>
            <a:ext cx="1997075" cy="228600"/>
          </a:xfrm>
          <a:prstGeom prst="rect">
            <a:avLst/>
          </a:prstGeom>
          <a:noFill/>
          <a:ln w="9525">
            <a:noFill/>
            <a:miter lim="800000"/>
            <a:headEnd/>
            <a:tailEnd/>
          </a:ln>
        </p:spPr>
      </p:pic>
      <p:sp>
        <p:nvSpPr>
          <p:cNvPr id="10" name="Title 1"/>
          <p:cNvSpPr>
            <a:spLocks noGrp="1"/>
          </p:cNvSpPr>
          <p:nvPr>
            <p:ph type="title"/>
          </p:nvPr>
        </p:nvSpPr>
        <p:spPr>
          <a:xfrm>
            <a:off x="914399" y="0"/>
            <a:ext cx="8229600" cy="859536"/>
          </a:xfrm>
          <a:prstGeom prst="rect">
            <a:avLst/>
          </a:prstGeom>
        </p:spPr>
        <p:txBody>
          <a:bodyPr anchor="ctr" anchorCtr="0"/>
          <a:lstStyle>
            <a:lvl1pPr algn="l" rtl="0">
              <a:defRPr lang="en-GB" sz="2400" b="0" i="0" u="none" strike="noStrike" baseline="0" smtClean="0">
                <a:solidFill>
                  <a:schemeClr val="bg1"/>
                </a:solidFill>
              </a:defRPr>
            </a:lvl1pPr>
          </a:lstStyle>
          <a:p>
            <a:r>
              <a:rPr lang="en-US" smtClean="0"/>
              <a:t>Click to edit Master title style</a:t>
            </a:r>
            <a:endParaRPr lang="en-GB" dirty="0" smtClean="0"/>
          </a:p>
        </p:txBody>
      </p:sp>
      <p:sp>
        <p:nvSpPr>
          <p:cNvPr id="13" name="Text Placeholder 2"/>
          <p:cNvSpPr>
            <a:spLocks noGrp="1"/>
          </p:cNvSpPr>
          <p:nvPr>
            <p:ph idx="13"/>
          </p:nvPr>
        </p:nvSpPr>
        <p:spPr>
          <a:xfrm>
            <a:off x="457200" y="1371600"/>
            <a:ext cx="8229599" cy="457200"/>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Tx/>
              <a:buNone/>
              <a:tabLst/>
              <a:defRPr sz="2000" baseline="0">
                <a:solidFill>
                  <a:schemeClr val="tx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smtClean="0"/>
              <a:t>Click to edit Master text styles</a:t>
            </a:r>
          </a:p>
        </p:txBody>
      </p:sp>
      <p:sp>
        <p:nvSpPr>
          <p:cNvPr id="14" name="Text Placeholder 2"/>
          <p:cNvSpPr>
            <a:spLocks noGrp="1"/>
          </p:cNvSpPr>
          <p:nvPr>
            <p:ph idx="1"/>
          </p:nvPr>
        </p:nvSpPr>
        <p:spPr>
          <a:xfrm>
            <a:off x="4572000" y="1883663"/>
            <a:ext cx="4114799" cy="4114800"/>
          </a:xfrm>
          <a:prstGeom prst="rect">
            <a:avLst/>
          </a:prstGeom>
        </p:spPr>
        <p:txBody>
          <a:bodyPr vert="horz" lIns="91440" tIns="45720" rIns="91440" bIns="45720" rtlCol="0">
            <a:normAutofit/>
          </a:bodyPr>
          <a:lstStyle>
            <a:lvl1pPr marL="0" indent="0" algn="l" defTabSz="457200" rtl="0" eaLnBrk="1" latinLnBrk="0" hangingPunct="1">
              <a:spcBef>
                <a:spcPct val="20000"/>
              </a:spcBef>
              <a:buClr>
                <a:srgbClr val="C00000"/>
              </a:buClr>
              <a:buFont typeface="Wingdings 3" pitchFamily="18" charset="2"/>
              <a:buChar char=""/>
              <a:defRPr sz="1600" baseline="0"/>
            </a:lvl1pPr>
          </a:lstStyle>
          <a:p>
            <a:pPr lvl="0"/>
            <a:r>
              <a:rPr lang="en-US" smtClean="0"/>
              <a:t>Click to edit Master text styles</a:t>
            </a:r>
          </a:p>
          <a:p>
            <a:pPr lvl="1"/>
            <a:r>
              <a:rPr lang="en-US" smtClean="0"/>
              <a:t>Second level</a:t>
            </a:r>
          </a:p>
        </p:txBody>
      </p:sp>
      <p:sp>
        <p:nvSpPr>
          <p:cNvPr id="3" name="Text Placeholder 2"/>
          <p:cNvSpPr>
            <a:spLocks noGrp="1"/>
          </p:cNvSpPr>
          <p:nvPr>
            <p:ph type="body" sz="quarter" idx="14"/>
          </p:nvPr>
        </p:nvSpPr>
        <p:spPr>
          <a:xfrm>
            <a:off x="914400" y="1884363"/>
            <a:ext cx="3657600" cy="4114800"/>
          </a:xfrm>
          <a:prstGeom prst="rect">
            <a:avLst/>
          </a:prstGeom>
        </p:spPr>
        <p:txBody>
          <a:bodyPr/>
          <a:lstStyle>
            <a:lvl1pPr marL="0" indent="0">
              <a:buClr>
                <a:srgbClr val="C60C30"/>
              </a:buClr>
              <a:buFont typeface="Wingdings 3" pitchFamily="18" charset="2"/>
              <a:buChar char=""/>
              <a:defRPr lang="en-US" sz="1600" kern="1200" baseline="0" dirty="0">
                <a:solidFill>
                  <a:schemeClr val="tx1"/>
                </a:solidFill>
                <a:latin typeface="+mn-lt"/>
                <a:ea typeface="+mn-ea"/>
                <a:cs typeface="+mn-cs"/>
              </a:defRPr>
            </a:lvl1pPr>
            <a:lvl2pPr marL="342900" indent="-342900">
              <a:defRPr/>
            </a:lvl2pPr>
            <a:lvl3pPr marL="342900" indent="-342900">
              <a:defRPr/>
            </a:lvl3pPr>
            <a:lvl4pPr marL="342900" indent="-342900">
              <a:defRPr/>
            </a:lvl4pPr>
            <a:lvl5pPr marL="342900" indent="-342900">
              <a:defRPr/>
            </a:lvl5pPr>
          </a:lstStyle>
          <a:p>
            <a:pPr lvl="0"/>
            <a:r>
              <a:rPr lang="en-US" smtClean="0"/>
              <a:t>Click to edit Master text styles</a:t>
            </a:r>
          </a:p>
        </p:txBody>
      </p:sp>
    </p:spTree>
    <p:extLst>
      <p:ext uri="{BB962C8B-B14F-4D97-AF65-F5344CB8AC3E}">
        <p14:creationId xmlns:p14="http://schemas.microsoft.com/office/powerpoint/2010/main" val="55319678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Isosceles Triangle 6"/>
          <p:cNvSpPr/>
          <p:nvPr userDrawn="1"/>
        </p:nvSpPr>
        <p:spPr>
          <a:xfrm>
            <a:off x="-83969" y="83969"/>
            <a:ext cx="914400" cy="731520"/>
          </a:xfrm>
          <a:prstGeom prst="triangle">
            <a:avLst/>
          </a:prstGeom>
          <a:solidFill>
            <a:srgbClr val="C60C30"/>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pic>
        <p:nvPicPr>
          <p:cNvPr id="8" name="Picture 10" descr="DS_Header_Logo_3_300dpi_RGB.jpg"/>
          <p:cNvPicPr>
            <a:picLocks noChangeAspect="1"/>
          </p:cNvPicPr>
          <p:nvPr userDrawn="1"/>
        </p:nvPicPr>
        <p:blipFill>
          <a:blip r:embed="rId2"/>
          <a:srcRect/>
          <a:stretch>
            <a:fillRect/>
          </a:stretch>
        </p:blipFill>
        <p:spPr bwMode="auto">
          <a:xfrm>
            <a:off x="457200" y="6135688"/>
            <a:ext cx="1997075" cy="228600"/>
          </a:xfrm>
          <a:prstGeom prst="rect">
            <a:avLst/>
          </a:prstGeom>
          <a:noFill/>
          <a:ln w="9525">
            <a:noFill/>
            <a:miter lim="800000"/>
            <a:headEnd/>
            <a:tailEnd/>
          </a:ln>
        </p:spPr>
      </p:pic>
      <p:sp>
        <p:nvSpPr>
          <p:cNvPr id="10" name="Title 1"/>
          <p:cNvSpPr>
            <a:spLocks noGrp="1"/>
          </p:cNvSpPr>
          <p:nvPr>
            <p:ph type="title"/>
          </p:nvPr>
        </p:nvSpPr>
        <p:spPr>
          <a:xfrm>
            <a:off x="914399" y="0"/>
            <a:ext cx="8229600" cy="859536"/>
          </a:xfrm>
          <a:prstGeom prst="rect">
            <a:avLst/>
          </a:prstGeom>
        </p:spPr>
        <p:txBody>
          <a:bodyPr anchor="ctr" anchorCtr="0"/>
          <a:lstStyle>
            <a:lvl1pPr algn="l" rtl="0">
              <a:defRPr lang="en-GB" sz="2400" b="0" i="0" u="none" strike="noStrike" baseline="0" smtClean="0">
                <a:solidFill>
                  <a:schemeClr val="bg1"/>
                </a:solidFill>
              </a:defRPr>
            </a:lvl1pPr>
          </a:lstStyle>
          <a:p>
            <a:r>
              <a:rPr lang="en-US" smtClean="0"/>
              <a:t>Click to edit Master title style</a:t>
            </a:r>
            <a:endParaRPr lang="en-GB" dirty="0" smtClean="0"/>
          </a:p>
        </p:txBody>
      </p:sp>
      <p:sp>
        <p:nvSpPr>
          <p:cNvPr id="13" name="Text Placeholder 2"/>
          <p:cNvSpPr>
            <a:spLocks noGrp="1"/>
          </p:cNvSpPr>
          <p:nvPr>
            <p:ph idx="13"/>
          </p:nvPr>
        </p:nvSpPr>
        <p:spPr>
          <a:xfrm>
            <a:off x="457200" y="1371600"/>
            <a:ext cx="8229599" cy="457200"/>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Tx/>
              <a:buNone/>
              <a:tabLst/>
              <a:defRPr sz="2000" baseline="0">
                <a:solidFill>
                  <a:schemeClr val="tx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smtClean="0"/>
              <a:t>Click to edit Master text styles</a:t>
            </a:r>
          </a:p>
        </p:txBody>
      </p:sp>
      <p:sp>
        <p:nvSpPr>
          <p:cNvPr id="14" name="Text Placeholder 2"/>
          <p:cNvSpPr>
            <a:spLocks noGrp="1"/>
          </p:cNvSpPr>
          <p:nvPr>
            <p:ph idx="1"/>
          </p:nvPr>
        </p:nvSpPr>
        <p:spPr>
          <a:xfrm>
            <a:off x="4572000" y="1883663"/>
            <a:ext cx="4114799" cy="4114800"/>
          </a:xfrm>
          <a:prstGeom prst="rect">
            <a:avLst/>
          </a:prstGeom>
        </p:spPr>
        <p:txBody>
          <a:bodyPr vert="horz" lIns="91440" tIns="45720" rIns="91440" bIns="45720" rtlCol="0">
            <a:normAutofit/>
          </a:bodyPr>
          <a:lstStyle>
            <a:lvl1pPr marL="285750" indent="-285750" algn="l" defTabSz="457200" rtl="0" eaLnBrk="1" latinLnBrk="0" hangingPunct="1">
              <a:spcBef>
                <a:spcPct val="20000"/>
              </a:spcBef>
              <a:buClr>
                <a:srgbClr val="C00000"/>
              </a:buClr>
              <a:buFont typeface="Wingdings 3" pitchFamily="18" charset="2"/>
              <a:buChar char=""/>
              <a:defRPr sz="1600" baseline="0"/>
            </a:lvl1pPr>
          </a:lstStyle>
          <a:p>
            <a:pPr lvl="0"/>
            <a:r>
              <a:rPr lang="en-US" smtClean="0"/>
              <a:t>Click to edit Master text styles</a:t>
            </a:r>
          </a:p>
          <a:p>
            <a:pPr lvl="1"/>
            <a:r>
              <a:rPr lang="en-US" smtClean="0"/>
              <a:t>Second level</a:t>
            </a:r>
          </a:p>
        </p:txBody>
      </p:sp>
      <p:sp>
        <p:nvSpPr>
          <p:cNvPr id="3" name="Text Placeholder 2"/>
          <p:cNvSpPr>
            <a:spLocks noGrp="1"/>
          </p:cNvSpPr>
          <p:nvPr>
            <p:ph type="body" sz="quarter" idx="14"/>
          </p:nvPr>
        </p:nvSpPr>
        <p:spPr>
          <a:xfrm>
            <a:off x="914400" y="1884363"/>
            <a:ext cx="3657600" cy="4114800"/>
          </a:xfrm>
          <a:prstGeom prst="rect">
            <a:avLst/>
          </a:prstGeom>
        </p:spPr>
        <p:txBody>
          <a:bodyPr/>
          <a:lstStyle>
            <a:lvl1pPr marL="0" indent="0">
              <a:buClr>
                <a:srgbClr val="C60C30"/>
              </a:buClr>
              <a:buFont typeface="Wingdings 3" pitchFamily="18" charset="2"/>
              <a:buChar char=""/>
              <a:defRPr lang="en-US" sz="1600" kern="1200" baseline="0" dirty="0">
                <a:solidFill>
                  <a:schemeClr val="tx1"/>
                </a:solidFill>
                <a:latin typeface="+mn-lt"/>
                <a:ea typeface="+mn-ea"/>
                <a:cs typeface="+mn-cs"/>
              </a:defRPr>
            </a:lvl1pPr>
            <a:lvl2pPr marL="342900" indent="-342900">
              <a:defRPr/>
            </a:lvl2pPr>
            <a:lvl3pPr marL="342900" indent="-342900">
              <a:defRPr/>
            </a:lvl3pPr>
            <a:lvl4pPr marL="342900" indent="-342900">
              <a:defRPr/>
            </a:lvl4pPr>
            <a:lvl5pPr marL="342900" indent="-342900">
              <a:defRPr/>
            </a:lvl5pPr>
          </a:lstStyle>
          <a:p>
            <a:pPr lvl="0"/>
            <a:r>
              <a:rPr lang="en-US" smtClean="0"/>
              <a:t>Click to edit Master text styles</a:t>
            </a:r>
          </a:p>
        </p:txBody>
      </p:sp>
    </p:spTree>
    <p:extLst>
      <p:ext uri="{BB962C8B-B14F-4D97-AF65-F5344CB8AC3E}">
        <p14:creationId xmlns:p14="http://schemas.microsoft.com/office/powerpoint/2010/main" val="387939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28575"/>
            <a:ext cx="8077200" cy="1095375"/>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417638"/>
            <a:ext cx="8534400" cy="45259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3597576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28575"/>
            <a:ext cx="8077200" cy="1095375"/>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BE041FBA-19D9-4925-94A6-F7AC035584F9}" type="datetimeFigureOut">
              <a:rPr lang="en-US">
                <a:solidFill>
                  <a:prstClr val="black"/>
                </a:solidFill>
              </a:rPr>
              <a:pPr defTabSz="457200">
                <a:defRPr/>
              </a:pPr>
              <a:t>4/19/2017</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defTabSz="457200">
              <a:defRPr/>
            </a:pPr>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21DA4FA6-2AD1-419B-9793-90568242FBDD}" type="slidenum">
              <a:rPr lang="en-US">
                <a:solidFill>
                  <a:prstClr val="black"/>
                </a:solidFill>
              </a:rPr>
              <a:pPr defTabSz="457200">
                <a:defRPr/>
              </a:pPr>
              <a:t>‹#›</a:t>
            </a:fld>
            <a:endParaRPr lang="en-US" dirty="0">
              <a:solidFill>
                <a:prstClr val="black"/>
              </a:solidFill>
            </a:endParaRPr>
          </a:p>
        </p:txBody>
      </p:sp>
    </p:spTree>
    <p:extLst>
      <p:ext uri="{BB962C8B-B14F-4D97-AF65-F5344CB8AC3E}">
        <p14:creationId xmlns:p14="http://schemas.microsoft.com/office/powerpoint/2010/main" val="2130687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defTabSz="457200" eaLnBrk="0" fontAlgn="base" hangingPunct="0">
              <a:spcBef>
                <a:spcPct val="0"/>
              </a:spcBef>
              <a:spcAft>
                <a:spcPct val="0"/>
              </a:spcAft>
            </a:pPr>
            <a:fld id="{6D3B9084-3098-4B2C-876C-8C656A2177E3}" type="datetimeFigureOut">
              <a:rPr lang="en-US" smtClean="0">
                <a:solidFill>
                  <a:prstClr val="black"/>
                </a:solidFill>
                <a:latin typeface="Arial" panose="020B0604020202020204" pitchFamily="34" charset="0"/>
              </a:rPr>
              <a:pPr defTabSz="457200" eaLnBrk="0" fontAlgn="base" hangingPunct="0">
                <a:spcBef>
                  <a:spcPct val="0"/>
                </a:spcBef>
                <a:spcAft>
                  <a:spcPct val="0"/>
                </a:spcAft>
              </a:pPr>
              <a:t>4/19/2017</a:t>
            </a:fld>
            <a:endParaRPr lang="en-US">
              <a:solidFill>
                <a:prstClr val="black"/>
              </a:solidFill>
              <a:latin typeface="Arial" panose="020B0604020202020204" pitchFamily="34" charset="0"/>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defTabSz="457200"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defTabSz="457200" eaLnBrk="0" fontAlgn="base" hangingPunct="0">
              <a:spcBef>
                <a:spcPct val="0"/>
              </a:spcBef>
              <a:spcAft>
                <a:spcPct val="0"/>
              </a:spcAft>
            </a:pPr>
            <a:fld id="{D0DE3FD3-8CF1-4F73-BF1B-C53075A5CA60}" type="slidenum">
              <a:rPr lang="en-US" smtClean="0">
                <a:solidFill>
                  <a:prstClr val="black"/>
                </a:solidFill>
                <a:latin typeface="Arial" panose="020B0604020202020204" pitchFamily="34" charset="0"/>
              </a:rPr>
              <a:pPr defTabSz="457200" eaLnBrk="0" fontAlgn="base" hangingPunct="0">
                <a:spcBef>
                  <a:spcPct val="0"/>
                </a:spcBef>
                <a:spcAft>
                  <a:spcPct val="0"/>
                </a:spcAft>
              </a:pPr>
              <a:t>‹#›</a:t>
            </a:fld>
            <a:endParaRPr lang="en-US">
              <a:solidFill>
                <a:prstClr val="black"/>
              </a:solidFill>
              <a:latin typeface="Arial" panose="020B0604020202020204" pitchFamily="34" charset="0"/>
            </a:endParaRPr>
          </a:p>
        </p:txBody>
      </p:sp>
    </p:spTree>
    <p:extLst>
      <p:ext uri="{BB962C8B-B14F-4D97-AF65-F5344CB8AC3E}">
        <p14:creationId xmlns:p14="http://schemas.microsoft.com/office/powerpoint/2010/main" val="1738397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8646" y="451881"/>
            <a:ext cx="8069869" cy="410519"/>
          </a:xfrm>
          <a:prstGeom prst="rect">
            <a:avLst/>
          </a:prstGeom>
        </p:spPr>
        <p:txBody>
          <a:bodyPr/>
          <a:lstStyle>
            <a:lvl1pPr>
              <a:defRPr b="0">
                <a:solidFill>
                  <a:schemeClr val="tx1"/>
                </a:solidFill>
              </a:defRPr>
            </a:lvl1pPr>
          </a:lstStyle>
          <a:p>
            <a:r>
              <a:rPr lang="en-US" dirty="0" smtClean="0"/>
              <a:t>Click to add title</a:t>
            </a:r>
            <a:endParaRPr lang="en-US" dirty="0"/>
          </a:p>
        </p:txBody>
      </p:sp>
      <p:sp>
        <p:nvSpPr>
          <p:cNvPr id="5" name="Content Placeholder 4"/>
          <p:cNvSpPr>
            <a:spLocks noGrp="1"/>
          </p:cNvSpPr>
          <p:nvPr>
            <p:ph sz="quarter" idx="10"/>
          </p:nvPr>
        </p:nvSpPr>
        <p:spPr>
          <a:xfrm>
            <a:off x="561981" y="1143152"/>
            <a:ext cx="8053677" cy="4924425"/>
          </a:xfrm>
          <a:prstGeom prst="rect">
            <a:avLst/>
          </a:prstGeom>
        </p:spPr>
        <p:txBody>
          <a:bodyPr/>
          <a:lstStyle>
            <a:lvl2pPr marL="0" indent="0">
              <a:buNone/>
              <a:defRPr/>
            </a:lvl2pPr>
            <a:lvl3pPr marL="369286" indent="-155335">
              <a:buFont typeface="Arial" pitchFamily="34" charset="0"/>
              <a:buChar char="•"/>
              <a:defRPr/>
            </a:lvl3pPr>
            <a:lvl4pPr marL="580307" indent="-159731">
              <a:defRPr/>
            </a:lvl4pPr>
            <a:lvl5pPr marL="791327" indent="-164127">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7551585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493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4.jpeg"/><Relationship Id="rId5" Type="http://schemas.openxmlformats.org/officeDocument/2006/relationships/theme" Target="../theme/theme4.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0"/>
            <a:ext cx="9144000" cy="914400"/>
          </a:xfrm>
          <a:prstGeom prst="rect">
            <a:avLst/>
          </a:prstGeom>
          <a:solidFill>
            <a:srgbClr val="182B4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sp>
        <p:nvSpPr>
          <p:cNvPr id="11" name="Slide Number Placeholder 5"/>
          <p:cNvSpPr txBox="1">
            <a:spLocks/>
          </p:cNvSpPr>
          <p:nvPr/>
        </p:nvSpPr>
        <p:spPr>
          <a:xfrm>
            <a:off x="6553200" y="6042025"/>
            <a:ext cx="2133600"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FFB9F129-44EA-49DF-8BB4-6809BE24C7DA}" type="slidenum">
              <a:rPr lang="en-US" smtClean="0">
                <a:solidFill>
                  <a:prstClr val="white"/>
                </a:solidFill>
              </a:rPr>
              <a:pPr>
                <a:defRPr/>
              </a:pPr>
              <a:t>‹#›</a:t>
            </a:fld>
            <a:endParaRPr lang="en-US" dirty="0">
              <a:solidFill>
                <a:prstClr val="white"/>
              </a:solidFill>
            </a:endParaRPr>
          </a:p>
        </p:txBody>
      </p:sp>
      <p:sp>
        <p:nvSpPr>
          <p:cNvPr id="8" name="Isosceles Triangle 7"/>
          <p:cNvSpPr/>
          <p:nvPr/>
        </p:nvSpPr>
        <p:spPr>
          <a:xfrm>
            <a:off x="-83969" y="83969"/>
            <a:ext cx="914400" cy="731520"/>
          </a:xfrm>
          <a:prstGeom prst="triangle">
            <a:avLst/>
          </a:prstGeom>
          <a:solidFill>
            <a:srgbClr val="C60C30"/>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sp>
        <p:nvSpPr>
          <p:cNvPr id="9" name="Rectangle 8"/>
          <p:cNvSpPr/>
          <p:nvPr/>
        </p:nvSpPr>
        <p:spPr>
          <a:xfrm>
            <a:off x="2590800" y="6126163"/>
            <a:ext cx="6096000" cy="228600"/>
          </a:xfrm>
          <a:prstGeom prst="rect">
            <a:avLst/>
          </a:prstGeom>
          <a:solidFill>
            <a:srgbClr val="C60C3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pic>
        <p:nvPicPr>
          <p:cNvPr id="1031" name="Picture 11" descr="DS_Header_Logo_3_300dpi_RGB.jpg"/>
          <p:cNvPicPr>
            <a:picLocks noChangeAspect="1"/>
          </p:cNvPicPr>
          <p:nvPr/>
        </p:nvPicPr>
        <p:blipFill>
          <a:blip r:embed="rId12"/>
          <a:srcRect/>
          <a:stretch>
            <a:fillRect/>
          </a:stretch>
        </p:blipFill>
        <p:spPr bwMode="auto">
          <a:xfrm>
            <a:off x="457200" y="6135688"/>
            <a:ext cx="1997075" cy="228600"/>
          </a:xfrm>
          <a:prstGeom prst="rect">
            <a:avLst/>
          </a:prstGeom>
          <a:noFill/>
          <a:ln w="9525">
            <a:noFill/>
            <a:miter lim="800000"/>
            <a:headEnd/>
            <a:tailEnd/>
          </a:ln>
        </p:spPr>
      </p:pic>
      <p:sp>
        <p:nvSpPr>
          <p:cNvPr id="13" name="Slide Number Placeholder 5"/>
          <p:cNvSpPr txBox="1">
            <a:spLocks/>
          </p:cNvSpPr>
          <p:nvPr userDrawn="1"/>
        </p:nvSpPr>
        <p:spPr>
          <a:xfrm>
            <a:off x="6553200" y="6126480"/>
            <a:ext cx="2133600"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3048FC16-976B-40B0-8D88-5F8A98F0EA17}" type="slidenum">
              <a:rPr lang="en-US" sz="1200" smtClean="0">
                <a:solidFill>
                  <a:prstClr val="white"/>
                </a:solidFill>
              </a:rPr>
              <a:pPr algn="r">
                <a:defRPr/>
              </a:pPr>
              <a:t>‹#›</a:t>
            </a:fld>
            <a:endParaRPr lang="en-US" sz="1200" dirty="0">
              <a:solidFill>
                <a:prstClr val="white"/>
              </a:solidFill>
            </a:endParaRPr>
          </a:p>
        </p:txBody>
      </p:sp>
      <p:pic>
        <p:nvPicPr>
          <p:cNvPr id="1034" name="Picture 14" descr="DS_Header_Logo_3_300dpi_RGB.jpg"/>
          <p:cNvPicPr>
            <a:picLocks noChangeAspect="1"/>
          </p:cNvPicPr>
          <p:nvPr/>
        </p:nvPicPr>
        <p:blipFill>
          <a:blip r:embed="rId12"/>
          <a:srcRect/>
          <a:stretch>
            <a:fillRect/>
          </a:stretch>
        </p:blipFill>
        <p:spPr bwMode="auto">
          <a:xfrm>
            <a:off x="457200" y="6135688"/>
            <a:ext cx="1997075" cy="228600"/>
          </a:xfrm>
          <a:prstGeom prst="rect">
            <a:avLst/>
          </a:prstGeom>
          <a:noFill/>
          <a:ln w="9525">
            <a:noFill/>
            <a:miter lim="800000"/>
            <a:headEnd/>
            <a:tailEnd/>
          </a:ln>
        </p:spPr>
      </p:pic>
    </p:spTree>
    <p:extLst>
      <p:ext uri="{BB962C8B-B14F-4D97-AF65-F5344CB8AC3E}">
        <p14:creationId xmlns:p14="http://schemas.microsoft.com/office/powerpoint/2010/main" val="31550852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0" r:id="rId9"/>
    <p:sldLayoutId id="2147483685" r:id="rId10"/>
  </p:sldLayoutIdLst>
  <p:timing>
    <p:tnLst>
      <p:par>
        <p:cTn id="1" dur="indefinite" restart="never" nodeType="tmRoot"/>
      </p:par>
    </p:tnLst>
  </p:timing>
  <p:hf hdr="0" dt="0"/>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0"/>
            <a:ext cx="9144000" cy="914400"/>
          </a:xfrm>
          <a:prstGeom prst="rect">
            <a:avLst/>
          </a:prstGeom>
          <a:solidFill>
            <a:srgbClr val="182B4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sp>
        <p:nvSpPr>
          <p:cNvPr id="11" name="Slide Number Placeholder 5"/>
          <p:cNvSpPr txBox="1">
            <a:spLocks/>
          </p:cNvSpPr>
          <p:nvPr/>
        </p:nvSpPr>
        <p:spPr>
          <a:xfrm>
            <a:off x="6553200" y="6042025"/>
            <a:ext cx="2133600"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FFB9F129-44EA-49DF-8BB4-6809BE24C7DA}" type="slidenum">
              <a:rPr lang="en-US" smtClean="0">
                <a:solidFill>
                  <a:prstClr val="white"/>
                </a:solidFill>
              </a:rPr>
              <a:pPr>
                <a:defRPr/>
              </a:pPr>
              <a:t>‹#›</a:t>
            </a:fld>
            <a:endParaRPr lang="en-US" dirty="0">
              <a:solidFill>
                <a:prstClr val="white"/>
              </a:solidFill>
            </a:endParaRPr>
          </a:p>
        </p:txBody>
      </p:sp>
      <p:sp>
        <p:nvSpPr>
          <p:cNvPr id="8" name="Isosceles Triangle 7"/>
          <p:cNvSpPr/>
          <p:nvPr/>
        </p:nvSpPr>
        <p:spPr>
          <a:xfrm>
            <a:off x="-83969" y="83969"/>
            <a:ext cx="914400" cy="731520"/>
          </a:xfrm>
          <a:prstGeom prst="triangle">
            <a:avLst/>
          </a:prstGeom>
          <a:solidFill>
            <a:srgbClr val="C60C30"/>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sp>
        <p:nvSpPr>
          <p:cNvPr id="9" name="Rectangle 8"/>
          <p:cNvSpPr/>
          <p:nvPr/>
        </p:nvSpPr>
        <p:spPr>
          <a:xfrm>
            <a:off x="2590800" y="6126163"/>
            <a:ext cx="6096000" cy="228600"/>
          </a:xfrm>
          <a:prstGeom prst="rect">
            <a:avLst/>
          </a:prstGeom>
          <a:solidFill>
            <a:srgbClr val="C60C3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pic>
        <p:nvPicPr>
          <p:cNvPr id="1031" name="Picture 11" descr="DS_Header_Logo_3_300dpi_RGB.jpg"/>
          <p:cNvPicPr>
            <a:picLocks noChangeAspect="1"/>
          </p:cNvPicPr>
          <p:nvPr/>
        </p:nvPicPr>
        <p:blipFill>
          <a:blip r:embed="rId12"/>
          <a:srcRect/>
          <a:stretch>
            <a:fillRect/>
          </a:stretch>
        </p:blipFill>
        <p:spPr bwMode="auto">
          <a:xfrm>
            <a:off x="457200" y="6135688"/>
            <a:ext cx="1997075" cy="228600"/>
          </a:xfrm>
          <a:prstGeom prst="rect">
            <a:avLst/>
          </a:prstGeom>
          <a:noFill/>
          <a:ln w="9525">
            <a:noFill/>
            <a:miter lim="800000"/>
            <a:headEnd/>
            <a:tailEnd/>
          </a:ln>
        </p:spPr>
      </p:pic>
      <p:sp>
        <p:nvSpPr>
          <p:cNvPr id="13" name="Slide Number Placeholder 5"/>
          <p:cNvSpPr txBox="1">
            <a:spLocks/>
          </p:cNvSpPr>
          <p:nvPr userDrawn="1"/>
        </p:nvSpPr>
        <p:spPr>
          <a:xfrm>
            <a:off x="6553200" y="6126480"/>
            <a:ext cx="2133600"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3048FC16-976B-40B0-8D88-5F8A98F0EA17}" type="slidenum">
              <a:rPr lang="en-US" sz="1200" smtClean="0">
                <a:solidFill>
                  <a:prstClr val="white"/>
                </a:solidFill>
              </a:rPr>
              <a:pPr algn="r">
                <a:defRPr/>
              </a:pPr>
              <a:t>‹#›</a:t>
            </a:fld>
            <a:endParaRPr lang="en-US" sz="1200" dirty="0">
              <a:solidFill>
                <a:prstClr val="white"/>
              </a:solidFill>
            </a:endParaRPr>
          </a:p>
        </p:txBody>
      </p:sp>
      <p:pic>
        <p:nvPicPr>
          <p:cNvPr id="1034" name="Picture 14" descr="DS_Header_Logo_3_300dpi_RGB.jpg"/>
          <p:cNvPicPr>
            <a:picLocks noChangeAspect="1"/>
          </p:cNvPicPr>
          <p:nvPr/>
        </p:nvPicPr>
        <p:blipFill>
          <a:blip r:embed="rId12"/>
          <a:srcRect/>
          <a:stretch>
            <a:fillRect/>
          </a:stretch>
        </p:blipFill>
        <p:spPr bwMode="auto">
          <a:xfrm>
            <a:off x="457200" y="6135688"/>
            <a:ext cx="1997075" cy="228600"/>
          </a:xfrm>
          <a:prstGeom prst="rect">
            <a:avLst/>
          </a:prstGeom>
          <a:noFill/>
          <a:ln w="9525">
            <a:noFill/>
            <a:miter lim="800000"/>
            <a:headEnd/>
            <a:tailEnd/>
          </a:ln>
        </p:spPr>
      </p:pic>
    </p:spTree>
    <p:extLst>
      <p:ext uri="{BB962C8B-B14F-4D97-AF65-F5344CB8AC3E}">
        <p14:creationId xmlns:p14="http://schemas.microsoft.com/office/powerpoint/2010/main" val="429364411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timing>
    <p:tnLst>
      <p:par>
        <p:cTn id="1" dur="indefinite" restart="never" nodeType="tmRoot"/>
      </p:par>
    </p:tnLst>
  </p:timing>
  <p:hf hdr="0" dt="0"/>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0"/>
            <a:ext cx="9144000" cy="914400"/>
          </a:xfrm>
          <a:prstGeom prst="rect">
            <a:avLst/>
          </a:prstGeom>
          <a:solidFill>
            <a:srgbClr val="182B4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1" name="Slide Number Placeholder 5"/>
          <p:cNvSpPr txBox="1">
            <a:spLocks/>
          </p:cNvSpPr>
          <p:nvPr/>
        </p:nvSpPr>
        <p:spPr>
          <a:xfrm>
            <a:off x="6553200" y="6042568"/>
            <a:ext cx="2133600"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FC99465-3822-DD4A-BB3C-3AA4E0696940}" type="slidenum">
              <a:rPr lang="en-US" smtClean="0">
                <a:solidFill>
                  <a:prstClr val="white"/>
                </a:solidFill>
              </a:rPr>
              <a:pPr/>
              <a:t>‹#›</a:t>
            </a:fld>
            <a:endParaRPr lang="en-US" dirty="0">
              <a:solidFill>
                <a:prstClr val="white"/>
              </a:solidFill>
            </a:endParaRPr>
          </a:p>
        </p:txBody>
      </p:sp>
      <p:sp>
        <p:nvSpPr>
          <p:cNvPr id="7" name="Rectangle 6"/>
          <p:cNvSpPr/>
          <p:nvPr/>
        </p:nvSpPr>
        <p:spPr>
          <a:xfrm>
            <a:off x="0" y="0"/>
            <a:ext cx="9144000" cy="914400"/>
          </a:xfrm>
          <a:prstGeom prst="rect">
            <a:avLst/>
          </a:prstGeom>
          <a:solidFill>
            <a:srgbClr val="182B4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Isosceles Triangle 7"/>
          <p:cNvSpPr/>
          <p:nvPr/>
        </p:nvSpPr>
        <p:spPr>
          <a:xfrm>
            <a:off x="-83969" y="83969"/>
            <a:ext cx="914400" cy="731520"/>
          </a:xfrm>
          <a:prstGeom prst="triangle">
            <a:avLst/>
          </a:prstGeom>
          <a:solidFill>
            <a:srgbClr val="C60C30"/>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9" name="Rectangle 8"/>
          <p:cNvSpPr/>
          <p:nvPr/>
        </p:nvSpPr>
        <p:spPr>
          <a:xfrm>
            <a:off x="2590801" y="6126163"/>
            <a:ext cx="6096000" cy="228600"/>
          </a:xfrm>
          <a:prstGeom prst="rect">
            <a:avLst/>
          </a:prstGeom>
          <a:solidFill>
            <a:srgbClr val="C60C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12" name="Picture 11" descr="DS_Header_Logo_3_300dpi_RGB.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6135624"/>
            <a:ext cx="1997476" cy="228600"/>
          </a:xfrm>
          <a:prstGeom prst="rect">
            <a:avLst/>
          </a:prstGeom>
        </p:spPr>
      </p:pic>
      <p:sp>
        <p:nvSpPr>
          <p:cNvPr id="13" name="Slide Number Placeholder 5"/>
          <p:cNvSpPr txBox="1">
            <a:spLocks/>
          </p:cNvSpPr>
          <p:nvPr/>
        </p:nvSpPr>
        <p:spPr>
          <a:xfrm>
            <a:off x="6553200" y="6042568"/>
            <a:ext cx="2133600"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FC99465-3822-DD4A-BB3C-3AA4E0696940}" type="slidenum">
              <a:rPr lang="en-US" smtClean="0">
                <a:solidFill>
                  <a:prstClr val="white"/>
                </a:solidFill>
              </a:rPr>
              <a:pPr/>
              <a:t>‹#›</a:t>
            </a:fld>
            <a:endParaRPr lang="en-US" dirty="0">
              <a:solidFill>
                <a:prstClr val="white"/>
              </a:solidFill>
            </a:endParaRPr>
          </a:p>
        </p:txBody>
      </p:sp>
      <p:sp>
        <p:nvSpPr>
          <p:cNvPr id="14" name="Rectangle 13"/>
          <p:cNvSpPr/>
          <p:nvPr/>
        </p:nvSpPr>
        <p:spPr>
          <a:xfrm>
            <a:off x="2590801" y="6126163"/>
            <a:ext cx="6096000" cy="228600"/>
          </a:xfrm>
          <a:prstGeom prst="rect">
            <a:avLst/>
          </a:prstGeom>
          <a:solidFill>
            <a:srgbClr val="C60C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15" name="Picture 14" descr="DS_Header_Logo_3_300dpi_RGB.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6135624"/>
            <a:ext cx="1997476" cy="228600"/>
          </a:xfrm>
          <a:prstGeom prst="rect">
            <a:avLst/>
          </a:prstGeom>
        </p:spPr>
      </p:pic>
    </p:spTree>
    <p:extLst>
      <p:ext uri="{BB962C8B-B14F-4D97-AF65-F5344CB8AC3E}">
        <p14:creationId xmlns:p14="http://schemas.microsoft.com/office/powerpoint/2010/main" val="3874778688"/>
      </p:ext>
    </p:extLst>
  </p:cSld>
  <p:clrMap bg1="lt1" tx1="dk1" bg2="lt2" tx2="dk2" accent1="accent1" accent2="accent2" accent3="accent3" accent4="accent4" accent5="accent5" accent6="accent6" hlink="hlink" folHlink="folHlink"/>
  <p:sldLayoutIdLst>
    <p:sldLayoutId id="2147483683" r:id="rId1"/>
    <p:sldLayoutId id="2147483684"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0"/>
            <a:ext cx="9144000" cy="914400"/>
          </a:xfrm>
          <a:prstGeom prst="rect">
            <a:avLst/>
          </a:prstGeom>
          <a:solidFill>
            <a:srgbClr val="182B4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sp>
        <p:nvSpPr>
          <p:cNvPr id="11" name="Slide Number Placeholder 5"/>
          <p:cNvSpPr txBox="1">
            <a:spLocks/>
          </p:cNvSpPr>
          <p:nvPr/>
        </p:nvSpPr>
        <p:spPr>
          <a:xfrm>
            <a:off x="6553200" y="6042025"/>
            <a:ext cx="2133600"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0F62FF1B-7838-4CEA-885B-4060914C7674}" type="slidenum">
              <a:rPr lang="en-US" smtClean="0">
                <a:solidFill>
                  <a:prstClr val="white"/>
                </a:solidFill>
              </a:rPr>
              <a:pPr>
                <a:defRPr/>
              </a:pPr>
              <a:t>‹#›</a:t>
            </a:fld>
            <a:endParaRPr lang="en-US" dirty="0">
              <a:solidFill>
                <a:prstClr val="white"/>
              </a:solidFill>
            </a:endParaRPr>
          </a:p>
        </p:txBody>
      </p:sp>
      <p:sp>
        <p:nvSpPr>
          <p:cNvPr id="8" name="Isosceles Triangle 7"/>
          <p:cNvSpPr/>
          <p:nvPr/>
        </p:nvSpPr>
        <p:spPr>
          <a:xfrm>
            <a:off x="-83969" y="83969"/>
            <a:ext cx="914400" cy="731520"/>
          </a:xfrm>
          <a:prstGeom prst="triangle">
            <a:avLst/>
          </a:prstGeom>
          <a:solidFill>
            <a:srgbClr val="C60C30"/>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sp>
        <p:nvSpPr>
          <p:cNvPr id="9" name="Rectangle 8"/>
          <p:cNvSpPr/>
          <p:nvPr/>
        </p:nvSpPr>
        <p:spPr>
          <a:xfrm>
            <a:off x="2590800" y="6126163"/>
            <a:ext cx="6096000" cy="228600"/>
          </a:xfrm>
          <a:prstGeom prst="rect">
            <a:avLst/>
          </a:prstGeom>
          <a:solidFill>
            <a:srgbClr val="C60C3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pic>
        <p:nvPicPr>
          <p:cNvPr id="1030" name="Picture 11" descr="DS_Header_Logo_3_300dpi_RGB.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 y="6135688"/>
            <a:ext cx="19970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lide Number Placeholder 5"/>
          <p:cNvSpPr txBox="1">
            <a:spLocks/>
          </p:cNvSpPr>
          <p:nvPr/>
        </p:nvSpPr>
        <p:spPr>
          <a:xfrm>
            <a:off x="6553200" y="6126163"/>
            <a:ext cx="2133600"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F3AB4F8D-B254-443B-A22A-DFB894A448C9}" type="slidenum">
              <a:rPr lang="en-US" sz="1200" smtClean="0">
                <a:solidFill>
                  <a:prstClr val="white"/>
                </a:solidFill>
              </a:rPr>
              <a:pPr algn="r">
                <a:defRPr/>
              </a:pPr>
              <a:t>‹#›</a:t>
            </a:fld>
            <a:endParaRPr lang="en-US" sz="1200" dirty="0">
              <a:solidFill>
                <a:prstClr val="white"/>
              </a:solidFill>
            </a:endParaRPr>
          </a:p>
        </p:txBody>
      </p:sp>
      <p:pic>
        <p:nvPicPr>
          <p:cNvPr id="1032" name="Picture 14" descr="DS_Header_Logo_3_300dpi_RGB.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 y="6135688"/>
            <a:ext cx="19970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437084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Lst>
  <p:timing>
    <p:tnLst>
      <p:par>
        <p:cTn id="1" dur="indefinite" restart="never" nodeType="tmRoot"/>
      </p:par>
    </p:tnLst>
  </p:timing>
  <p:hf hdr="0" dt="0"/>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2.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38175" y="38100"/>
            <a:ext cx="8001000" cy="914400"/>
          </a:xfrm>
          <a:prstGeom prst="rect">
            <a:avLst/>
          </a:prstGeom>
        </p:spPr>
        <p:txBody>
          <a:bodyPr>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en-US" sz="2800" dirty="0" smtClean="0">
                <a:solidFill>
                  <a:prstClr val="white"/>
                </a:solidFill>
              </a:rPr>
              <a:t>   THE CHALLENGES OF LEADERSHIP</a:t>
            </a:r>
            <a:endParaRPr lang="en-US" sz="2800" dirty="0">
              <a:solidFill>
                <a:prstClr val="white"/>
              </a:solidFill>
            </a:endParaRPr>
          </a:p>
        </p:txBody>
      </p:sp>
      <p:sp>
        <p:nvSpPr>
          <p:cNvPr id="3" name="TextBox 2"/>
          <p:cNvSpPr txBox="1"/>
          <p:nvPr/>
        </p:nvSpPr>
        <p:spPr>
          <a:xfrm>
            <a:off x="228600" y="1143000"/>
            <a:ext cx="4495800" cy="3785652"/>
          </a:xfrm>
          <a:prstGeom prst="rect">
            <a:avLst/>
          </a:prstGeom>
          <a:noFill/>
        </p:spPr>
        <p:txBody>
          <a:bodyPr wrap="square" rtlCol="0">
            <a:spAutoFit/>
          </a:bodyPr>
          <a:lstStyle/>
          <a:p>
            <a:pPr marL="285750" indent="-285750">
              <a:buFont typeface="Arial" panose="020B0604020202020204" pitchFamily="34" charset="0"/>
              <a:buChar char="•"/>
            </a:pPr>
            <a:r>
              <a:rPr lang="en-US" sz="2400" b="1" dirty="0" smtClean="0">
                <a:solidFill>
                  <a:schemeClr val="tx2"/>
                </a:solidFill>
              </a:rPr>
              <a:t>How do I grow myself?</a:t>
            </a:r>
          </a:p>
          <a:p>
            <a:pPr marL="285750" indent="-285750">
              <a:buFont typeface="Arial" panose="020B0604020202020204" pitchFamily="34" charset="0"/>
              <a:buChar char="•"/>
            </a:pPr>
            <a:endParaRPr lang="en-US" sz="2400" b="1" dirty="0" smtClean="0">
              <a:solidFill>
                <a:schemeClr val="tx2"/>
              </a:solidFill>
            </a:endParaRPr>
          </a:p>
          <a:p>
            <a:pPr marL="285750" indent="-285750">
              <a:buFont typeface="Arial" panose="020B0604020202020204" pitchFamily="34" charset="0"/>
              <a:buChar char="•"/>
            </a:pPr>
            <a:r>
              <a:rPr lang="en-US" sz="2400" b="1" dirty="0" smtClean="0">
                <a:solidFill>
                  <a:schemeClr val="tx2"/>
                </a:solidFill>
              </a:rPr>
              <a:t>How do I grow my team members?</a:t>
            </a:r>
          </a:p>
          <a:p>
            <a:pPr marL="285750" indent="-285750">
              <a:buFont typeface="Arial" panose="020B0604020202020204" pitchFamily="34" charset="0"/>
              <a:buChar char="•"/>
            </a:pPr>
            <a:endParaRPr lang="en-US" sz="2400" b="1" dirty="0" smtClean="0">
              <a:solidFill>
                <a:schemeClr val="tx2"/>
              </a:solidFill>
            </a:endParaRPr>
          </a:p>
          <a:p>
            <a:pPr marL="285750" indent="-285750">
              <a:buFont typeface="Arial" panose="020B0604020202020204" pitchFamily="34" charset="0"/>
              <a:buChar char="•"/>
            </a:pPr>
            <a:r>
              <a:rPr lang="en-US" sz="2400" b="1" dirty="0" smtClean="0">
                <a:solidFill>
                  <a:schemeClr val="tx2"/>
                </a:solidFill>
              </a:rPr>
              <a:t>What we do </a:t>
            </a:r>
            <a:r>
              <a:rPr lang="en-US" sz="2400" b="1" dirty="0" smtClean="0">
                <a:solidFill>
                  <a:srgbClr val="FF0000"/>
                </a:solidFill>
              </a:rPr>
              <a:t>today</a:t>
            </a:r>
            <a:r>
              <a:rPr lang="en-US" sz="2400" b="1" dirty="0" smtClean="0">
                <a:solidFill>
                  <a:schemeClr val="tx2"/>
                </a:solidFill>
              </a:rPr>
              <a:t> does not equal what we do </a:t>
            </a:r>
            <a:r>
              <a:rPr lang="en-US" sz="2400" b="1" dirty="0" smtClean="0">
                <a:solidFill>
                  <a:srgbClr val="FF0000"/>
                </a:solidFill>
              </a:rPr>
              <a:t>tomorrow</a:t>
            </a:r>
          </a:p>
          <a:p>
            <a:pPr marL="285750" indent="-285750">
              <a:buFont typeface="Arial" panose="020B0604020202020204" pitchFamily="34" charset="0"/>
              <a:buChar char="•"/>
            </a:pPr>
            <a:endParaRPr lang="en-US" sz="2400" b="1" dirty="0" smtClean="0">
              <a:solidFill>
                <a:schemeClr val="tx2"/>
              </a:solidFill>
            </a:endParaRPr>
          </a:p>
          <a:p>
            <a:pPr marL="285750" indent="-285750">
              <a:buFont typeface="Arial" panose="020B0604020202020204" pitchFamily="34" charset="0"/>
              <a:buChar char="•"/>
            </a:pPr>
            <a:r>
              <a:rPr lang="en-US" sz="2400" b="1" dirty="0" smtClean="0">
                <a:solidFill>
                  <a:schemeClr val="tx2"/>
                </a:solidFill>
              </a:rPr>
              <a:t>Can we know who will adapt and scale?</a:t>
            </a:r>
            <a:endParaRPr lang="en-US" sz="2400" b="1" dirty="0">
              <a:solidFill>
                <a:schemeClr val="tx2"/>
              </a:solidFill>
            </a:endParaRPr>
          </a:p>
        </p:txBody>
      </p:sp>
      <p:pic>
        <p:nvPicPr>
          <p:cNvPr id="1028" name="Picture 4" descr="Leadership-challenges.jpg (401×29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8037" y="1115291"/>
            <a:ext cx="3819525" cy="284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5448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38175" y="38100"/>
            <a:ext cx="8001000" cy="914400"/>
          </a:xfrm>
          <a:prstGeom prst="rect">
            <a:avLst/>
          </a:prstGeom>
        </p:spPr>
        <p:txBody>
          <a:bodyPr>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en-US" sz="2800" dirty="0" smtClean="0">
                <a:solidFill>
                  <a:prstClr val="white"/>
                </a:solidFill>
              </a:rPr>
              <a:t>   REMEMBERING YOUR JOURNEY</a:t>
            </a:r>
            <a:endParaRPr lang="en-US" sz="2800" dirty="0">
              <a:solidFill>
                <a:prstClr val="white"/>
              </a:solidFill>
            </a:endParaRPr>
          </a:p>
        </p:txBody>
      </p:sp>
      <p:sp>
        <p:nvSpPr>
          <p:cNvPr id="7" name="TextBox 6"/>
          <p:cNvSpPr txBox="1"/>
          <p:nvPr/>
        </p:nvSpPr>
        <p:spPr>
          <a:xfrm>
            <a:off x="533400" y="1371600"/>
            <a:ext cx="7848600" cy="4154984"/>
          </a:xfrm>
          <a:prstGeom prst="rect">
            <a:avLst/>
          </a:prstGeom>
          <a:noFill/>
        </p:spPr>
        <p:txBody>
          <a:bodyPr wrap="square" rtlCol="0">
            <a:spAutoFit/>
          </a:bodyPr>
          <a:lstStyle/>
          <a:p>
            <a:pPr marL="457200" indent="-457200">
              <a:buFont typeface="Arial" panose="020B0604020202020204" pitchFamily="34" charset="0"/>
              <a:buChar char="•"/>
            </a:pPr>
            <a:r>
              <a:rPr lang="en-US" sz="2400" b="1" dirty="0">
                <a:solidFill>
                  <a:schemeClr val="tx2"/>
                </a:solidFill>
              </a:rPr>
              <a:t>How do you know what you know?</a:t>
            </a:r>
          </a:p>
          <a:p>
            <a:pPr marL="457200" indent="-457200">
              <a:buFont typeface="Arial" panose="020B0604020202020204" pitchFamily="34" charset="0"/>
              <a:buChar char="•"/>
            </a:pPr>
            <a:endParaRPr lang="en-US" sz="2400" b="1" dirty="0" smtClean="0">
              <a:solidFill>
                <a:schemeClr val="tx2"/>
              </a:solidFill>
            </a:endParaRPr>
          </a:p>
          <a:p>
            <a:pPr marL="457200" indent="-457200">
              <a:buFont typeface="Arial" panose="020B0604020202020204" pitchFamily="34" charset="0"/>
              <a:buChar char="•"/>
            </a:pPr>
            <a:r>
              <a:rPr lang="en-US" sz="2400" b="1" dirty="0" smtClean="0">
                <a:solidFill>
                  <a:schemeClr val="tx2"/>
                </a:solidFill>
              </a:rPr>
              <a:t>When did you learn the most?</a:t>
            </a:r>
          </a:p>
          <a:p>
            <a:pPr marL="457200" indent="-457200"/>
            <a:endParaRPr lang="en-US" sz="2400" b="1" dirty="0" smtClean="0">
              <a:solidFill>
                <a:schemeClr val="tx2"/>
              </a:solidFill>
            </a:endParaRPr>
          </a:p>
          <a:p>
            <a:pPr marL="457200" indent="-457200">
              <a:buFont typeface="Arial" panose="020B0604020202020204" pitchFamily="34" charset="0"/>
              <a:buChar char="•"/>
            </a:pPr>
            <a:r>
              <a:rPr lang="en-US" sz="2400" b="1" dirty="0" smtClean="0">
                <a:solidFill>
                  <a:schemeClr val="tx2"/>
                </a:solidFill>
              </a:rPr>
              <a:t>What were the hardest lessons?</a:t>
            </a:r>
          </a:p>
          <a:p>
            <a:pPr marL="457200" indent="-457200"/>
            <a:endParaRPr lang="en-US" sz="2400" b="1" dirty="0" smtClean="0">
              <a:solidFill>
                <a:schemeClr val="tx2"/>
              </a:solidFill>
            </a:endParaRPr>
          </a:p>
          <a:p>
            <a:pPr marL="457200" indent="-457200">
              <a:buFont typeface="Arial" panose="020B0604020202020204" pitchFamily="34" charset="0"/>
              <a:buChar char="•"/>
            </a:pPr>
            <a:r>
              <a:rPr lang="en-US" sz="2400" b="1" dirty="0" smtClean="0">
                <a:solidFill>
                  <a:schemeClr val="tx2"/>
                </a:solidFill>
              </a:rPr>
              <a:t>Reflecting</a:t>
            </a:r>
          </a:p>
          <a:p>
            <a:pPr marL="457200" indent="-457200"/>
            <a:endParaRPr lang="en-US" sz="2400" b="1" dirty="0" smtClean="0">
              <a:solidFill>
                <a:schemeClr val="tx2"/>
              </a:solidFill>
            </a:endParaRPr>
          </a:p>
          <a:p>
            <a:pPr marL="457200" indent="-457200">
              <a:buFont typeface="Arial" panose="020B0604020202020204" pitchFamily="34" charset="0"/>
              <a:buChar char="•"/>
            </a:pPr>
            <a:r>
              <a:rPr lang="en-US" sz="2400" b="1" dirty="0" smtClean="0">
                <a:solidFill>
                  <a:schemeClr val="tx2"/>
                </a:solidFill>
              </a:rPr>
              <a:t>Understanding your impact</a:t>
            </a:r>
          </a:p>
          <a:p>
            <a:pPr marL="457200" indent="-457200"/>
            <a:endParaRPr lang="en-US" sz="2400" b="1" dirty="0" smtClean="0">
              <a:solidFill>
                <a:schemeClr val="tx2"/>
              </a:solidFill>
            </a:endParaRPr>
          </a:p>
          <a:p>
            <a:pPr marL="457200" indent="-457200">
              <a:buFont typeface="Arial" panose="020B0604020202020204" pitchFamily="34" charset="0"/>
              <a:buChar char="•"/>
            </a:pPr>
            <a:r>
              <a:rPr lang="en-US" sz="2400" b="1" dirty="0" smtClean="0">
                <a:solidFill>
                  <a:schemeClr val="tx2"/>
                </a:solidFill>
              </a:rPr>
              <a:t>What enabled success at one stage may derail you later</a:t>
            </a:r>
            <a:endParaRPr lang="en-US" sz="2400" b="1" dirty="0">
              <a:solidFill>
                <a:schemeClr val="tx2"/>
              </a:solidFill>
            </a:endParaRPr>
          </a:p>
        </p:txBody>
      </p:sp>
    </p:spTree>
    <p:extLst>
      <p:ext uri="{BB962C8B-B14F-4D97-AF65-F5344CB8AC3E}">
        <p14:creationId xmlns:p14="http://schemas.microsoft.com/office/powerpoint/2010/main" val="24039781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638175" y="38100"/>
            <a:ext cx="8001000" cy="914400"/>
          </a:xfrm>
          <a:prstGeom prst="rect">
            <a:avLst/>
          </a:prstGeom>
        </p:spPr>
        <p:txBody>
          <a:bodyPr>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en-US" sz="2800" dirty="0" smtClean="0">
                <a:solidFill>
                  <a:schemeClr val="bg1"/>
                </a:solidFill>
              </a:rPr>
              <a:t>   THE FORMULA FOR GROWTH</a:t>
            </a:r>
            <a:endParaRPr lang="en-US" sz="2800" dirty="0">
              <a:solidFill>
                <a:schemeClr val="bg1"/>
              </a:solidFill>
            </a:endParaRPr>
          </a:p>
        </p:txBody>
      </p:sp>
      <p:sp>
        <p:nvSpPr>
          <p:cNvPr id="22" name="TextBox 21"/>
          <p:cNvSpPr txBox="1"/>
          <p:nvPr/>
        </p:nvSpPr>
        <p:spPr>
          <a:xfrm>
            <a:off x="6291435" y="5741719"/>
            <a:ext cx="2619375" cy="338554"/>
          </a:xfrm>
          <a:prstGeom prst="rect">
            <a:avLst/>
          </a:prstGeom>
          <a:noFill/>
        </p:spPr>
        <p:txBody>
          <a:bodyPr wrap="square" rtlCol="0">
            <a:spAutoFit/>
          </a:bodyPr>
          <a:lstStyle/>
          <a:p>
            <a:r>
              <a:rPr lang="en-US" sz="1600" dirty="0" smtClean="0">
                <a:solidFill>
                  <a:schemeClr val="tx2"/>
                </a:solidFill>
              </a:rPr>
              <a:t>Copyright: Leaders Lyceum</a:t>
            </a:r>
            <a:endParaRPr lang="en-US" sz="1600" dirty="0">
              <a:solidFill>
                <a:schemeClr val="tx2"/>
              </a:solidFill>
            </a:endParaRPr>
          </a:p>
        </p:txBody>
      </p:sp>
      <p:sp>
        <p:nvSpPr>
          <p:cNvPr id="2" name="TextBox 1"/>
          <p:cNvSpPr txBox="1"/>
          <p:nvPr/>
        </p:nvSpPr>
        <p:spPr>
          <a:xfrm>
            <a:off x="838201" y="1708775"/>
            <a:ext cx="2743199" cy="1569660"/>
          </a:xfrm>
          <a:prstGeom prst="rect">
            <a:avLst/>
          </a:prstGeom>
          <a:noFill/>
        </p:spPr>
        <p:txBody>
          <a:bodyPr wrap="square" rtlCol="0">
            <a:spAutoFit/>
          </a:bodyPr>
          <a:lstStyle/>
          <a:p>
            <a:pPr algn="ctr"/>
            <a:r>
              <a:rPr lang="en-US" sz="4800" b="1" u="sng" dirty="0" smtClean="0">
                <a:solidFill>
                  <a:schemeClr val="accent1">
                    <a:lumMod val="75000"/>
                  </a:schemeClr>
                </a:solidFill>
              </a:rPr>
              <a:t>“C” + “C”</a:t>
            </a:r>
          </a:p>
          <a:p>
            <a:pPr algn="ctr"/>
            <a:r>
              <a:rPr lang="en-US" sz="4800" b="1" dirty="0" smtClean="0">
                <a:solidFill>
                  <a:schemeClr val="accent1">
                    <a:lumMod val="75000"/>
                  </a:schemeClr>
                </a:solidFill>
              </a:rPr>
              <a:t> T</a:t>
            </a:r>
            <a:endParaRPr lang="en-US" sz="4800" b="1" dirty="0">
              <a:solidFill>
                <a:schemeClr val="accent1">
                  <a:lumMod val="75000"/>
                </a:schemeClr>
              </a:solidFill>
            </a:endParaRPr>
          </a:p>
        </p:txBody>
      </p:sp>
      <p:sp>
        <p:nvSpPr>
          <p:cNvPr id="3" name="TextBox 2"/>
          <p:cNvSpPr txBox="1"/>
          <p:nvPr/>
        </p:nvSpPr>
        <p:spPr>
          <a:xfrm>
            <a:off x="3581400" y="2068757"/>
            <a:ext cx="1438275" cy="646331"/>
          </a:xfrm>
          <a:prstGeom prst="rect">
            <a:avLst/>
          </a:prstGeom>
          <a:noFill/>
        </p:spPr>
        <p:txBody>
          <a:bodyPr wrap="square" rtlCol="0">
            <a:spAutoFit/>
          </a:bodyPr>
          <a:lstStyle/>
          <a:p>
            <a:pPr algn="ctr"/>
            <a:r>
              <a:rPr lang="en-US" sz="3600" b="1" dirty="0">
                <a:solidFill>
                  <a:schemeClr val="accent1">
                    <a:lumMod val="75000"/>
                  </a:schemeClr>
                </a:solidFill>
              </a:rPr>
              <a:t>X</a:t>
            </a:r>
          </a:p>
        </p:txBody>
      </p:sp>
      <p:sp>
        <p:nvSpPr>
          <p:cNvPr id="16" name="TextBox 15"/>
          <p:cNvSpPr txBox="1"/>
          <p:nvPr/>
        </p:nvSpPr>
        <p:spPr>
          <a:xfrm>
            <a:off x="5012054" y="1976423"/>
            <a:ext cx="2558762" cy="830997"/>
          </a:xfrm>
          <a:prstGeom prst="rect">
            <a:avLst/>
          </a:prstGeom>
          <a:noFill/>
        </p:spPr>
        <p:txBody>
          <a:bodyPr wrap="square" rtlCol="0">
            <a:spAutoFit/>
          </a:bodyPr>
          <a:lstStyle/>
          <a:p>
            <a:pPr algn="ctr"/>
            <a:r>
              <a:rPr lang="en-US" sz="4800" b="1" dirty="0" smtClean="0">
                <a:solidFill>
                  <a:schemeClr val="accent1">
                    <a:lumMod val="75000"/>
                  </a:schemeClr>
                </a:solidFill>
              </a:rPr>
              <a:t>P  =    EL</a:t>
            </a:r>
            <a:endParaRPr lang="en-US" sz="4800" b="1" dirty="0">
              <a:solidFill>
                <a:schemeClr val="accent1">
                  <a:lumMod val="75000"/>
                </a:schemeClr>
              </a:solidFill>
            </a:endParaRPr>
          </a:p>
        </p:txBody>
      </p:sp>
      <p:sp>
        <p:nvSpPr>
          <p:cNvPr id="4" name="TextBox 3"/>
          <p:cNvSpPr txBox="1"/>
          <p:nvPr/>
        </p:nvSpPr>
        <p:spPr>
          <a:xfrm>
            <a:off x="304801" y="4433668"/>
            <a:ext cx="4333874" cy="1477328"/>
          </a:xfrm>
          <a:prstGeom prst="rect">
            <a:avLst/>
          </a:prstGeom>
          <a:noFill/>
        </p:spPr>
        <p:txBody>
          <a:bodyPr wrap="square" rtlCol="0">
            <a:spAutoFit/>
          </a:bodyPr>
          <a:lstStyle/>
          <a:p>
            <a:r>
              <a:rPr lang="en-US" b="1" dirty="0" smtClean="0">
                <a:solidFill>
                  <a:schemeClr val="accent1">
                    <a:lumMod val="75000"/>
                  </a:schemeClr>
                </a:solidFill>
              </a:rPr>
              <a:t>Challenge</a:t>
            </a:r>
          </a:p>
          <a:p>
            <a:r>
              <a:rPr lang="en-US" b="1" dirty="0" smtClean="0">
                <a:solidFill>
                  <a:schemeClr val="accent1">
                    <a:lumMod val="75000"/>
                  </a:schemeClr>
                </a:solidFill>
              </a:rPr>
              <a:t>Contradiction</a:t>
            </a:r>
          </a:p>
          <a:p>
            <a:r>
              <a:rPr lang="en-US" b="1" dirty="0" smtClean="0">
                <a:solidFill>
                  <a:schemeClr val="accent1">
                    <a:lumMod val="75000"/>
                  </a:schemeClr>
                </a:solidFill>
              </a:rPr>
              <a:t>Time</a:t>
            </a:r>
          </a:p>
          <a:p>
            <a:r>
              <a:rPr lang="en-US" b="1" dirty="0" smtClean="0">
                <a:solidFill>
                  <a:schemeClr val="accent1">
                    <a:lumMod val="75000"/>
                  </a:schemeClr>
                </a:solidFill>
              </a:rPr>
              <a:t>Perseverance</a:t>
            </a:r>
          </a:p>
          <a:p>
            <a:r>
              <a:rPr lang="en-US" b="1" dirty="0" smtClean="0">
                <a:solidFill>
                  <a:schemeClr val="accent1">
                    <a:lumMod val="75000"/>
                  </a:schemeClr>
                </a:solidFill>
              </a:rPr>
              <a:t>EL = Elevated Leadership</a:t>
            </a:r>
            <a:endParaRPr lang="en-US" b="1" dirty="0">
              <a:solidFill>
                <a:schemeClr val="accent1">
                  <a:lumMod val="75000"/>
                </a:schemeClr>
              </a:solidFill>
            </a:endParaRPr>
          </a:p>
        </p:txBody>
      </p:sp>
    </p:spTree>
    <p:extLst>
      <p:ext uri="{BB962C8B-B14F-4D97-AF65-F5344CB8AC3E}">
        <p14:creationId xmlns:p14="http://schemas.microsoft.com/office/powerpoint/2010/main" val="304611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1)">
                                      <p:cBhvr>
                                        <p:cTn id="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38175" y="38100"/>
            <a:ext cx="8001000" cy="914400"/>
          </a:xfrm>
          <a:prstGeom prst="rect">
            <a:avLst/>
          </a:prstGeom>
        </p:spPr>
        <p:txBody>
          <a:bodyPr>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en-US" sz="2800" dirty="0" smtClean="0">
                <a:solidFill>
                  <a:prstClr val="white"/>
                </a:solidFill>
              </a:rPr>
              <a:t>   LEADERSHIP DEVELOPMENT – LEVEL 2</a:t>
            </a:r>
            <a:endParaRPr lang="en-US" sz="2800" dirty="0">
              <a:solidFill>
                <a:prstClr val="white"/>
              </a:solidFill>
            </a:endParaRPr>
          </a:p>
        </p:txBody>
      </p:sp>
      <p:cxnSp>
        <p:nvCxnSpPr>
          <p:cNvPr id="4" name="Straight Connector 3"/>
          <p:cNvCxnSpPr/>
          <p:nvPr/>
        </p:nvCxnSpPr>
        <p:spPr>
          <a:xfrm flipV="1">
            <a:off x="610466" y="1664127"/>
            <a:ext cx="7689127" cy="4408816"/>
          </a:xfrm>
          <a:prstGeom prst="line">
            <a:avLst/>
          </a:prstGeom>
          <a:noFill/>
          <a:ln w="31750" cap="flat" cmpd="sng" algn="ctr">
            <a:solidFill>
              <a:schemeClr val="tx2">
                <a:lumMod val="75000"/>
              </a:schemeClr>
            </a:solidFill>
            <a:prstDash val="solid"/>
          </a:ln>
          <a:effectLst/>
        </p:spPr>
      </p:cxnSp>
      <p:sp>
        <p:nvSpPr>
          <p:cNvPr id="11" name="TextBox 10"/>
          <p:cNvSpPr txBox="1"/>
          <p:nvPr/>
        </p:nvSpPr>
        <p:spPr>
          <a:xfrm>
            <a:off x="922690" y="5919054"/>
            <a:ext cx="276038"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tx2"/>
                </a:solidFill>
                <a:effectLst/>
                <a:uLnTx/>
                <a:uFillTx/>
              </a:rPr>
              <a:t>1</a:t>
            </a:r>
          </a:p>
        </p:txBody>
      </p:sp>
      <p:sp>
        <p:nvSpPr>
          <p:cNvPr id="12" name="TextBox 11"/>
          <p:cNvSpPr txBox="1"/>
          <p:nvPr/>
        </p:nvSpPr>
        <p:spPr>
          <a:xfrm>
            <a:off x="2293631" y="5094616"/>
            <a:ext cx="276038"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tx2"/>
                </a:solidFill>
                <a:effectLst/>
                <a:uLnTx/>
                <a:uFillTx/>
              </a:rPr>
              <a:t>2</a:t>
            </a:r>
          </a:p>
        </p:txBody>
      </p:sp>
      <p:sp>
        <p:nvSpPr>
          <p:cNvPr id="14" name="TextBox 13"/>
          <p:cNvSpPr txBox="1"/>
          <p:nvPr/>
        </p:nvSpPr>
        <p:spPr>
          <a:xfrm>
            <a:off x="6148750" y="2924393"/>
            <a:ext cx="276038"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tx2"/>
                </a:solidFill>
                <a:effectLst/>
                <a:uLnTx/>
                <a:uFillTx/>
              </a:rPr>
              <a:t>4</a:t>
            </a:r>
          </a:p>
        </p:txBody>
      </p:sp>
      <p:sp>
        <p:nvSpPr>
          <p:cNvPr id="15" name="TextBox 14"/>
          <p:cNvSpPr txBox="1"/>
          <p:nvPr/>
        </p:nvSpPr>
        <p:spPr>
          <a:xfrm>
            <a:off x="7901723" y="1924003"/>
            <a:ext cx="276038"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tx2"/>
                </a:solidFill>
                <a:effectLst/>
                <a:uLnTx/>
                <a:uFillTx/>
              </a:rPr>
              <a:t>5</a:t>
            </a:r>
          </a:p>
        </p:txBody>
      </p:sp>
      <p:sp>
        <p:nvSpPr>
          <p:cNvPr id="20" name="TextBox 19"/>
          <p:cNvSpPr txBox="1"/>
          <p:nvPr/>
        </p:nvSpPr>
        <p:spPr>
          <a:xfrm>
            <a:off x="88350" y="5492035"/>
            <a:ext cx="1412274" cy="29238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schemeClr val="tx2"/>
                </a:solidFill>
                <a:effectLst/>
                <a:uLnTx/>
                <a:uFillTx/>
              </a:rPr>
              <a:t>Perceptions</a:t>
            </a:r>
          </a:p>
        </p:txBody>
      </p:sp>
      <p:sp>
        <p:nvSpPr>
          <p:cNvPr id="21" name="TextBox 20"/>
          <p:cNvSpPr txBox="1"/>
          <p:nvPr/>
        </p:nvSpPr>
        <p:spPr>
          <a:xfrm rot="19693521">
            <a:off x="872703" y="4294466"/>
            <a:ext cx="3644282" cy="323165"/>
          </a:xfrm>
          <a:prstGeom prst="rect">
            <a:avLst/>
          </a:prstGeom>
          <a:noFill/>
          <a:ln w="22225">
            <a:noFill/>
          </a:ln>
        </p:spPr>
        <p:txBody>
          <a:bodyPr wrap="square" rtlCol="0">
            <a:spAutoFit/>
          </a:bodyPr>
          <a:lstStyle>
            <a:defPPr>
              <a:defRPr lang="en-US"/>
            </a:defPPr>
            <a:lvl1pPr>
              <a:defRPr sz="1600">
                <a:effectLst>
                  <a:outerShdw blurRad="38100" dist="38100" dir="2700000" algn="tl">
                    <a:srgbClr val="000000">
                      <a:alpha val="43137"/>
                    </a:srgbClr>
                  </a:outerShdw>
                </a:effectLst>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sng" strike="noStrike" kern="0" cap="none" spc="0" normalizeH="0" baseline="0" noProof="0" dirty="0">
                <a:ln>
                  <a:noFill/>
                </a:ln>
                <a:solidFill>
                  <a:schemeClr val="tx2"/>
                </a:solidFill>
                <a:effectLst>
                  <a:outerShdw blurRad="38100" dist="38100" dir="2700000" algn="tl">
                    <a:srgbClr val="000000">
                      <a:alpha val="43137"/>
                    </a:srgbClr>
                  </a:outerShdw>
                </a:effectLst>
                <a:uLnTx/>
                <a:uFillTx/>
              </a:rPr>
              <a:t>Understanding </a:t>
            </a:r>
            <a:r>
              <a:rPr kumimoji="0" lang="en-US" sz="1500" b="0" i="0" u="sng"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rPr>
              <a:t>from Outside-In</a:t>
            </a:r>
            <a:endParaRPr kumimoji="0" lang="en-US" sz="1500" b="0" i="0" u="sng" strike="noStrike" kern="0" cap="none" spc="0" normalizeH="0" baseline="0" noProof="0" dirty="0">
              <a:ln>
                <a:noFill/>
              </a:ln>
              <a:solidFill>
                <a:schemeClr val="tx2"/>
              </a:solidFill>
              <a:effectLst>
                <a:outerShdw blurRad="38100" dist="38100" dir="2700000" algn="tl">
                  <a:srgbClr val="000000">
                    <a:alpha val="43137"/>
                  </a:srgbClr>
                </a:outerShdw>
              </a:effectLst>
              <a:uLnTx/>
              <a:uFillTx/>
            </a:endParaRPr>
          </a:p>
        </p:txBody>
      </p:sp>
      <p:sp>
        <p:nvSpPr>
          <p:cNvPr id="22" name="TextBox 21"/>
          <p:cNvSpPr txBox="1"/>
          <p:nvPr/>
        </p:nvSpPr>
        <p:spPr>
          <a:xfrm rot="19761211">
            <a:off x="4898034" y="1964245"/>
            <a:ext cx="3191586" cy="323165"/>
          </a:xfrm>
          <a:prstGeom prst="rect">
            <a:avLst/>
          </a:prstGeom>
          <a:noFill/>
          <a:ln w="22225">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sng"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rPr>
              <a:t>Understanding from Inside-Out</a:t>
            </a:r>
          </a:p>
        </p:txBody>
      </p:sp>
      <p:sp>
        <p:nvSpPr>
          <p:cNvPr id="26" name="Slide Number Placeholder 3"/>
          <p:cNvSpPr txBox="1">
            <a:spLocks/>
          </p:cNvSpPr>
          <p:nvPr/>
        </p:nvSpPr>
        <p:spPr bwMode="auto">
          <a:xfrm>
            <a:off x="6575562" y="6394252"/>
            <a:ext cx="2133600" cy="238125"/>
          </a:xfrm>
          <a:prstGeom prst="rect">
            <a:avLst/>
          </a:prstGeom>
          <a:noFill/>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dirty="0">
              <a:solidFill>
                <a:prstClr val="black"/>
              </a:solidFill>
              <a:latin typeface="Palatino Linotype" panose="02040502050505030304" pitchFamily="18" charset="0"/>
            </a:endParaRPr>
          </a:p>
        </p:txBody>
      </p:sp>
      <p:sp>
        <p:nvSpPr>
          <p:cNvPr id="27" name="TextBox 26"/>
          <p:cNvSpPr txBox="1"/>
          <p:nvPr/>
        </p:nvSpPr>
        <p:spPr>
          <a:xfrm>
            <a:off x="53714" y="917749"/>
            <a:ext cx="5204086" cy="304698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sng" strike="noStrike" kern="0" cap="none" spc="0" normalizeH="0" baseline="0" noProof="0" dirty="0" smtClean="0">
                <a:ln>
                  <a:noFill/>
                </a:ln>
                <a:solidFill>
                  <a:schemeClr val="tx2"/>
                </a:solidFill>
                <a:effectLst/>
                <a:uLnTx/>
                <a:uFillTx/>
              </a:rPr>
              <a:t>It’s All About Me</a:t>
            </a:r>
            <a:endParaRPr lang="en-US" sz="1600" kern="0" dirty="0">
              <a:solidFill>
                <a:schemeClr val="tx2"/>
              </a:solidFill>
            </a:endParaRPr>
          </a:p>
          <a:p>
            <a:pPr marL="285750" indent="-285750">
              <a:buFont typeface="Arial" panose="020B0604020202020204" pitchFamily="34" charset="0"/>
              <a:buChar char="•"/>
              <a:defRPr/>
            </a:pPr>
            <a:r>
              <a:rPr lang="en-US" sz="1600" b="1" kern="0" dirty="0" smtClean="0">
                <a:solidFill>
                  <a:schemeClr val="tx2"/>
                </a:solidFill>
              </a:rPr>
              <a:t>My agenda</a:t>
            </a:r>
          </a:p>
          <a:p>
            <a:pPr marL="285750" indent="-285750">
              <a:buFont typeface="Arial" panose="020B0604020202020204" pitchFamily="34" charset="0"/>
              <a:buChar char="•"/>
              <a:defRPr/>
            </a:pPr>
            <a:r>
              <a:rPr lang="en-US" sz="1600" b="1" kern="0" dirty="0" smtClean="0">
                <a:solidFill>
                  <a:schemeClr val="tx2"/>
                </a:solidFill>
              </a:rPr>
              <a:t>Rules </a:t>
            </a:r>
            <a:r>
              <a:rPr lang="en-US" sz="1600" b="1" kern="0" dirty="0">
                <a:solidFill>
                  <a:schemeClr val="tx2"/>
                </a:solidFill>
              </a:rPr>
              <a:t>and laws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0" cap="none" spc="0" normalizeH="0" baseline="0" noProof="0" dirty="0" smtClean="0">
                <a:ln>
                  <a:noFill/>
                </a:ln>
                <a:solidFill>
                  <a:schemeClr val="tx2"/>
                </a:solidFill>
                <a:effectLst/>
                <a:uLnTx/>
                <a:uFillTx/>
              </a:rPr>
              <a:t>Operates from own self interest (selfish).  No Empathy.</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kern="0" dirty="0" smtClean="0">
                <a:solidFill>
                  <a:schemeClr val="tx2"/>
                </a:solidFill>
              </a:rPr>
              <a:t>Uses others to pursue own goals</a:t>
            </a:r>
            <a:endParaRPr kumimoji="0" lang="en-US" sz="1600" b="1" i="0" u="sng" strike="noStrike" kern="0" cap="none" spc="0" normalizeH="0" baseline="0" noProof="0" dirty="0" smtClean="0">
              <a:ln>
                <a:noFill/>
              </a:ln>
              <a:solidFill>
                <a:schemeClr val="tx2"/>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0" cap="none" spc="0" normalizeH="0" baseline="0" noProof="0" dirty="0" smtClean="0">
                <a:ln>
                  <a:noFill/>
                </a:ln>
                <a:solidFill>
                  <a:schemeClr val="tx2"/>
                </a:solidFill>
                <a:effectLst/>
                <a:uLnTx/>
                <a:uFillTx/>
              </a:rPr>
              <a:t>Works to win no matter the cost. No compromise.</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0" cap="none" spc="0" normalizeH="0" baseline="0" noProof="0" dirty="0" smtClean="0">
                <a:ln>
                  <a:noFill/>
                </a:ln>
                <a:solidFill>
                  <a:schemeClr val="tx2"/>
                </a:solidFill>
                <a:effectLst/>
                <a:uLnTx/>
                <a:uFillTx/>
              </a:rPr>
              <a:t>Oversimplifies into either/or; black/white</a:t>
            </a:r>
          </a:p>
          <a:p>
            <a:pPr marL="285750" indent="-285750">
              <a:buFont typeface="Arial" panose="020B0604020202020204" pitchFamily="34" charset="0"/>
              <a:buChar char="•"/>
              <a:defRPr/>
            </a:pPr>
            <a:r>
              <a:rPr lang="en-US" sz="1600" b="1" kern="0" dirty="0">
                <a:solidFill>
                  <a:schemeClr val="tx2"/>
                </a:solidFill>
              </a:rPr>
              <a:t>Motivated by reward and punishment</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0" cap="none" spc="0" normalizeH="0" baseline="0" noProof="0" dirty="0" smtClean="0">
                <a:ln>
                  <a:noFill/>
                </a:ln>
                <a:solidFill>
                  <a:schemeClr val="tx2"/>
                </a:solidFill>
                <a:effectLst/>
                <a:uLnTx/>
                <a:uFillTx/>
              </a:rPr>
              <a:t>Crisp,</a:t>
            </a:r>
            <a:r>
              <a:rPr kumimoji="0" lang="en-US" sz="1600" b="1" i="0" u="none" strike="noStrike" kern="0" cap="none" spc="0" normalizeH="0" noProof="0" dirty="0" smtClean="0">
                <a:ln>
                  <a:noFill/>
                </a:ln>
                <a:solidFill>
                  <a:schemeClr val="tx2"/>
                </a:solidFill>
                <a:effectLst/>
                <a:uLnTx/>
                <a:uFillTx/>
              </a:rPr>
              <a:t> concise, sure.</a:t>
            </a:r>
            <a:endParaRPr kumimoji="0" lang="en-US" sz="1600" b="1" i="0" u="none" strike="noStrike" kern="0" cap="none" spc="0" normalizeH="0" baseline="0" noProof="0" dirty="0" smtClean="0">
              <a:ln>
                <a:noFill/>
              </a:ln>
              <a:solidFill>
                <a:schemeClr val="tx2"/>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kern="0" dirty="0" smtClean="0">
                <a:solidFill>
                  <a:schemeClr val="tx2"/>
                </a:solidFill>
              </a:rPr>
              <a:t>Only their perspective.</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0" cap="none" spc="0" normalizeH="0" baseline="0" noProof="0" dirty="0" smtClean="0">
                <a:ln>
                  <a:noFill/>
                </a:ln>
                <a:solidFill>
                  <a:schemeClr val="tx2"/>
                </a:solidFill>
                <a:effectLst/>
                <a:uLnTx/>
                <a:uFillTx/>
              </a:rPr>
              <a:t>You</a:t>
            </a:r>
            <a:r>
              <a:rPr kumimoji="0" lang="en-US" sz="1600" b="1" i="0" u="none" strike="noStrike" kern="0" cap="none" spc="0" normalizeH="0" noProof="0" dirty="0" smtClean="0">
                <a:ln>
                  <a:noFill/>
                </a:ln>
                <a:solidFill>
                  <a:schemeClr val="tx2"/>
                </a:solidFill>
                <a:effectLst/>
                <a:uLnTx/>
                <a:uFillTx/>
              </a:rPr>
              <a:t> scratch my back, I’ll scratch yours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0" cap="none" spc="0" normalizeH="0" baseline="0" noProof="0" dirty="0" smtClean="0">
                <a:ln>
                  <a:noFill/>
                </a:ln>
                <a:solidFill>
                  <a:schemeClr val="tx2"/>
                </a:solidFill>
                <a:effectLst/>
                <a:uLnTx/>
                <a:uFillTx/>
              </a:rPr>
              <a:t>Typically ages 10-17</a:t>
            </a:r>
          </a:p>
        </p:txBody>
      </p:sp>
      <p:sp>
        <p:nvSpPr>
          <p:cNvPr id="28" name="Oval 27"/>
          <p:cNvSpPr/>
          <p:nvPr/>
        </p:nvSpPr>
        <p:spPr>
          <a:xfrm rot="19846680">
            <a:off x="931158" y="4194421"/>
            <a:ext cx="3415226" cy="625362"/>
          </a:xfrm>
          <a:prstGeom prst="ellipse">
            <a:avLst/>
          </a:prstGeom>
          <a:noFill/>
          <a:ln w="25400" cap="flat" cmpd="sng" algn="ctr">
            <a:solidFill>
              <a:schemeClr val="tx2">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solidFill>
              <a:effectLst/>
              <a:uLnTx/>
              <a:uFillTx/>
              <a:latin typeface="Calibri"/>
              <a:ea typeface="+mn-ea"/>
              <a:cs typeface="+mn-cs"/>
            </a:endParaRPr>
          </a:p>
        </p:txBody>
      </p:sp>
      <p:sp>
        <p:nvSpPr>
          <p:cNvPr id="29" name="Oval 28"/>
          <p:cNvSpPr/>
          <p:nvPr/>
        </p:nvSpPr>
        <p:spPr>
          <a:xfrm rot="19846680">
            <a:off x="4919767" y="1864097"/>
            <a:ext cx="3311592" cy="673420"/>
          </a:xfrm>
          <a:prstGeom prst="ellipse">
            <a:avLst/>
          </a:prstGeom>
          <a:noFill/>
          <a:ln w="25400" cap="flat" cmpd="sng" algn="ctr">
            <a:solidFill>
              <a:schemeClr val="tx2">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solidFill>
              <a:effectLst/>
              <a:uLnTx/>
              <a:uFillTx/>
              <a:latin typeface="Calibri"/>
              <a:ea typeface="+mn-ea"/>
              <a:cs typeface="+mn-cs"/>
            </a:endParaRPr>
          </a:p>
        </p:txBody>
      </p:sp>
      <p:sp>
        <p:nvSpPr>
          <p:cNvPr id="30" name="TextBox 29"/>
          <p:cNvSpPr txBox="1"/>
          <p:nvPr/>
        </p:nvSpPr>
        <p:spPr>
          <a:xfrm>
            <a:off x="5811982" y="3056796"/>
            <a:ext cx="3022981" cy="1815882"/>
          </a:xfrm>
          <a:prstGeom prst="rect">
            <a:avLst/>
          </a:prstGeom>
          <a:noFill/>
        </p:spPr>
        <p:txBody>
          <a:bodyPr wrap="square" rtlCol="0">
            <a:spAutoFit/>
          </a:bodyPr>
          <a:lstStyle/>
          <a:p>
            <a:pPr algn="ctr"/>
            <a:r>
              <a:rPr lang="en-US" sz="1600" b="1" u="sng" dirty="0" smtClean="0">
                <a:solidFill>
                  <a:schemeClr val="tx2"/>
                </a:solidFill>
              </a:rPr>
              <a:t>What They Say</a:t>
            </a:r>
          </a:p>
          <a:p>
            <a:pPr marL="285750" indent="-285750">
              <a:buFont typeface="Arial" panose="020B0604020202020204" pitchFamily="34" charset="0"/>
              <a:buChar char="•"/>
            </a:pPr>
            <a:r>
              <a:rPr lang="en-US" sz="1600" b="1" dirty="0" smtClean="0">
                <a:solidFill>
                  <a:schemeClr val="tx2"/>
                </a:solidFill>
              </a:rPr>
              <a:t>I’ll listen because you are the boss</a:t>
            </a:r>
          </a:p>
          <a:p>
            <a:pPr marL="285750" indent="-285750">
              <a:buFont typeface="Arial" panose="020B0604020202020204" pitchFamily="34" charset="0"/>
              <a:buChar char="•"/>
            </a:pPr>
            <a:r>
              <a:rPr lang="en-US" sz="1600" b="1" dirty="0" smtClean="0">
                <a:solidFill>
                  <a:schemeClr val="tx2"/>
                </a:solidFill>
              </a:rPr>
              <a:t>He did that to make himself look good</a:t>
            </a:r>
          </a:p>
          <a:p>
            <a:pPr marL="285750" indent="-285750">
              <a:buFont typeface="Arial" panose="020B0604020202020204" pitchFamily="34" charset="0"/>
              <a:buChar char="•"/>
            </a:pPr>
            <a:r>
              <a:rPr lang="en-US" sz="1600" b="1" dirty="0" smtClean="0">
                <a:solidFill>
                  <a:schemeClr val="tx2"/>
                </a:solidFill>
              </a:rPr>
              <a:t>Sometimes others have to look bad so you can look good</a:t>
            </a:r>
          </a:p>
        </p:txBody>
      </p:sp>
      <p:sp>
        <p:nvSpPr>
          <p:cNvPr id="31" name="TextBox 30"/>
          <p:cNvSpPr txBox="1"/>
          <p:nvPr/>
        </p:nvSpPr>
        <p:spPr>
          <a:xfrm>
            <a:off x="2739617" y="5177042"/>
            <a:ext cx="5980090" cy="584775"/>
          </a:xfrm>
          <a:prstGeom prst="rect">
            <a:avLst/>
          </a:prstGeom>
          <a:noFill/>
        </p:spPr>
        <p:txBody>
          <a:bodyPr wrap="square" rtlCol="0">
            <a:spAutoFit/>
          </a:bodyPr>
          <a:lstStyle/>
          <a:p>
            <a:r>
              <a:rPr lang="en-US" sz="1600" b="1" u="sng" dirty="0" smtClean="0">
                <a:solidFill>
                  <a:schemeClr val="tx2"/>
                </a:solidFill>
              </a:rPr>
              <a:t>Moving to LL3</a:t>
            </a:r>
            <a:r>
              <a:rPr lang="en-US" sz="1600" b="1" dirty="0" smtClean="0">
                <a:solidFill>
                  <a:schemeClr val="tx2"/>
                </a:solidFill>
              </a:rPr>
              <a:t>: Discovering that your agenda limits your success.  You can’t always win.  Start putting yourself in another's shoes.</a:t>
            </a:r>
          </a:p>
        </p:txBody>
      </p:sp>
      <p:sp>
        <p:nvSpPr>
          <p:cNvPr id="2" name="TextBox 1"/>
          <p:cNvSpPr txBox="1"/>
          <p:nvPr/>
        </p:nvSpPr>
        <p:spPr>
          <a:xfrm>
            <a:off x="4630281" y="5784423"/>
            <a:ext cx="4115771" cy="307777"/>
          </a:xfrm>
          <a:prstGeom prst="rect">
            <a:avLst/>
          </a:prstGeom>
          <a:noFill/>
        </p:spPr>
        <p:txBody>
          <a:bodyPr wrap="square" rtlCol="0">
            <a:spAutoFit/>
          </a:bodyPr>
          <a:lstStyle/>
          <a:p>
            <a:r>
              <a:rPr lang="en-US" sz="1400" dirty="0" smtClean="0">
                <a:solidFill>
                  <a:schemeClr val="tx2"/>
                </a:solidFill>
              </a:rPr>
              <a:t>Based on the work of Dr. Keith </a:t>
            </a:r>
            <a:r>
              <a:rPr lang="en-US" sz="1400" dirty="0" err="1" smtClean="0">
                <a:solidFill>
                  <a:schemeClr val="tx2"/>
                </a:solidFill>
              </a:rPr>
              <a:t>Eigel</a:t>
            </a:r>
            <a:r>
              <a:rPr lang="en-US" sz="1400" dirty="0" smtClean="0">
                <a:solidFill>
                  <a:schemeClr val="tx2"/>
                </a:solidFill>
              </a:rPr>
              <a:t>: Leaders Lyceum</a:t>
            </a:r>
            <a:endParaRPr lang="en-US" sz="1400" dirty="0">
              <a:solidFill>
                <a:schemeClr val="tx2"/>
              </a:solidFill>
            </a:endParaRPr>
          </a:p>
        </p:txBody>
      </p:sp>
      <p:sp>
        <p:nvSpPr>
          <p:cNvPr id="19" name="TextBox 18"/>
          <p:cNvSpPr txBox="1"/>
          <p:nvPr/>
        </p:nvSpPr>
        <p:spPr>
          <a:xfrm>
            <a:off x="3970861" y="4210958"/>
            <a:ext cx="276038"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tx2"/>
                </a:solidFill>
                <a:effectLst/>
                <a:uLnTx/>
                <a:uFillTx/>
              </a:rPr>
              <a:t>3</a:t>
            </a:r>
          </a:p>
        </p:txBody>
      </p:sp>
      <p:sp>
        <p:nvSpPr>
          <p:cNvPr id="3" name="TextBox 2"/>
          <p:cNvSpPr txBox="1"/>
          <p:nvPr/>
        </p:nvSpPr>
        <p:spPr>
          <a:xfrm>
            <a:off x="4017091" y="4838488"/>
            <a:ext cx="4167923" cy="338554"/>
          </a:xfrm>
          <a:prstGeom prst="rect">
            <a:avLst/>
          </a:prstGeom>
          <a:noFill/>
        </p:spPr>
        <p:txBody>
          <a:bodyPr wrap="square" rtlCol="0">
            <a:spAutoFit/>
          </a:bodyPr>
          <a:lstStyle/>
          <a:p>
            <a:r>
              <a:rPr lang="en-US" sz="1600" b="1" dirty="0" smtClean="0">
                <a:solidFill>
                  <a:schemeClr val="tx2"/>
                </a:solidFill>
              </a:rPr>
              <a:t>&lt;10% of leaders stay at this level.</a:t>
            </a:r>
            <a:endParaRPr lang="en-US" sz="1600" b="1" dirty="0">
              <a:solidFill>
                <a:schemeClr val="tx2"/>
              </a:solidFill>
            </a:endParaRPr>
          </a:p>
        </p:txBody>
      </p:sp>
    </p:spTree>
    <p:extLst>
      <p:ext uri="{BB962C8B-B14F-4D97-AF65-F5344CB8AC3E}">
        <p14:creationId xmlns:p14="http://schemas.microsoft.com/office/powerpoint/2010/main" val="214099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2000" fill="hold"/>
                                        <p:tgtEl>
                                          <p:spTgt spid="27"/>
                                        </p:tgtEl>
                                        <p:attrNameLst>
                                          <p:attrName>ppt_x</p:attrName>
                                        </p:attrNameLst>
                                      </p:cBhvr>
                                      <p:tavLst>
                                        <p:tav tm="0">
                                          <p:val>
                                            <p:strVal val="#ppt_x"/>
                                          </p:val>
                                        </p:tav>
                                        <p:tav tm="100000">
                                          <p:val>
                                            <p:strVal val="#ppt_x"/>
                                          </p:val>
                                        </p:tav>
                                      </p:tavLst>
                                    </p:anim>
                                    <p:anim calcmode="lin" valueType="num">
                                      <p:cBhvr additive="base">
                                        <p:cTn id="8" dur="2000" fill="hold"/>
                                        <p:tgtEl>
                                          <p:spTgt spid="27"/>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2000" fill="hold"/>
                                        <p:tgtEl>
                                          <p:spTgt spid="30"/>
                                        </p:tgtEl>
                                        <p:attrNameLst>
                                          <p:attrName>ppt_x</p:attrName>
                                        </p:attrNameLst>
                                      </p:cBhvr>
                                      <p:tavLst>
                                        <p:tav tm="0">
                                          <p:val>
                                            <p:strVal val="#ppt_x"/>
                                          </p:val>
                                        </p:tav>
                                        <p:tav tm="100000">
                                          <p:val>
                                            <p:strVal val="#ppt_x"/>
                                          </p:val>
                                        </p:tav>
                                      </p:tavLst>
                                    </p:anim>
                                    <p:anim calcmode="lin" valueType="num">
                                      <p:cBhvr additive="base">
                                        <p:cTn id="13" dur="2000" fill="hold"/>
                                        <p:tgtEl>
                                          <p:spTgt spid="30"/>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31"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2000" fill="hold"/>
                                        <p:tgtEl>
                                          <p:spTgt spid="31"/>
                                        </p:tgtEl>
                                        <p:attrNameLst>
                                          <p:attrName>ppt_w</p:attrName>
                                        </p:attrNameLst>
                                      </p:cBhvr>
                                      <p:tavLst>
                                        <p:tav tm="0">
                                          <p:val>
                                            <p:fltVal val="0"/>
                                          </p:val>
                                        </p:tav>
                                        <p:tav tm="100000">
                                          <p:val>
                                            <p:strVal val="#ppt_w"/>
                                          </p:val>
                                        </p:tav>
                                      </p:tavLst>
                                    </p:anim>
                                    <p:anim calcmode="lin" valueType="num">
                                      <p:cBhvr>
                                        <p:cTn id="18" dur="2000" fill="hold"/>
                                        <p:tgtEl>
                                          <p:spTgt spid="31"/>
                                        </p:tgtEl>
                                        <p:attrNameLst>
                                          <p:attrName>ppt_h</p:attrName>
                                        </p:attrNameLst>
                                      </p:cBhvr>
                                      <p:tavLst>
                                        <p:tav tm="0">
                                          <p:val>
                                            <p:fltVal val="0"/>
                                          </p:val>
                                        </p:tav>
                                        <p:tav tm="100000">
                                          <p:val>
                                            <p:strVal val="#ppt_h"/>
                                          </p:val>
                                        </p:tav>
                                      </p:tavLst>
                                    </p:anim>
                                    <p:anim calcmode="lin" valueType="num">
                                      <p:cBhvr>
                                        <p:cTn id="19" dur="2000" fill="hold"/>
                                        <p:tgtEl>
                                          <p:spTgt spid="31"/>
                                        </p:tgtEl>
                                        <p:attrNameLst>
                                          <p:attrName>style.rotation</p:attrName>
                                        </p:attrNameLst>
                                      </p:cBhvr>
                                      <p:tavLst>
                                        <p:tav tm="0">
                                          <p:val>
                                            <p:fltVal val="90"/>
                                          </p:val>
                                        </p:tav>
                                        <p:tav tm="100000">
                                          <p:val>
                                            <p:fltVal val="0"/>
                                          </p:val>
                                        </p:tav>
                                      </p:tavLst>
                                    </p:anim>
                                    <p:animEffect transition="in" filter="fade">
                                      <p:cBhvr>
                                        <p:cTn id="20" dur="2000"/>
                                        <p:tgtEl>
                                          <p:spTgt spid="31"/>
                                        </p:tgtEl>
                                      </p:cBhvr>
                                    </p:animEffect>
                                  </p:childTnLst>
                                </p:cTn>
                              </p:par>
                            </p:childTnLst>
                          </p:cTn>
                        </p:par>
                        <p:par>
                          <p:cTn id="21" fill="hold">
                            <p:stCondLst>
                              <p:cond delay="6000"/>
                            </p:stCondLst>
                            <p:childTnLst>
                              <p:par>
                                <p:cTn id="22" presetID="21" presetClass="entr" presetSubtype="1"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heel(1)">
                                      <p:cBhvr>
                                        <p:cTn id="2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1"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38175" y="38100"/>
            <a:ext cx="8001000" cy="914400"/>
          </a:xfrm>
          <a:prstGeom prst="rect">
            <a:avLst/>
          </a:prstGeom>
        </p:spPr>
        <p:txBody>
          <a:bodyPr>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en-US" sz="2800" dirty="0" smtClean="0">
                <a:solidFill>
                  <a:prstClr val="white"/>
                </a:solidFill>
              </a:rPr>
              <a:t>   LEADERSHIP DEVELOPMENT – LEVEL 3</a:t>
            </a:r>
            <a:endParaRPr lang="en-US" sz="2800" dirty="0">
              <a:solidFill>
                <a:prstClr val="white"/>
              </a:solidFill>
            </a:endParaRPr>
          </a:p>
        </p:txBody>
      </p:sp>
      <p:cxnSp>
        <p:nvCxnSpPr>
          <p:cNvPr id="4" name="Straight Connector 3"/>
          <p:cNvCxnSpPr/>
          <p:nvPr/>
        </p:nvCxnSpPr>
        <p:spPr>
          <a:xfrm flipV="1">
            <a:off x="776634" y="1725554"/>
            <a:ext cx="7689127" cy="4408816"/>
          </a:xfrm>
          <a:prstGeom prst="line">
            <a:avLst/>
          </a:prstGeom>
          <a:noFill/>
          <a:ln w="31750" cap="flat" cmpd="sng" algn="ctr">
            <a:solidFill>
              <a:schemeClr val="tx2">
                <a:lumMod val="75000"/>
              </a:schemeClr>
            </a:solidFill>
            <a:prstDash val="solid"/>
          </a:ln>
          <a:effectLst/>
        </p:spPr>
      </p:cxnSp>
      <p:sp>
        <p:nvSpPr>
          <p:cNvPr id="11" name="TextBox 10"/>
          <p:cNvSpPr txBox="1"/>
          <p:nvPr/>
        </p:nvSpPr>
        <p:spPr>
          <a:xfrm>
            <a:off x="1066994" y="5923892"/>
            <a:ext cx="276038" cy="307777"/>
          </a:xfrm>
          <a:prstGeom prst="rect">
            <a:avLst/>
          </a:prstGeom>
          <a:noFill/>
        </p:spPr>
        <p:txBody>
          <a:bodyPr wrap="none" rtlCol="0">
            <a:spAutoFit/>
          </a:bodyPr>
          <a:lstStyle/>
          <a:p>
            <a:r>
              <a:rPr lang="en-US" sz="1400" b="1" kern="0" dirty="0" smtClean="0">
                <a:solidFill>
                  <a:srgbClr val="1F497D"/>
                </a:solidFill>
              </a:rPr>
              <a:t>1</a:t>
            </a:r>
          </a:p>
        </p:txBody>
      </p:sp>
      <p:sp>
        <p:nvSpPr>
          <p:cNvPr id="12" name="TextBox 11"/>
          <p:cNvSpPr txBox="1"/>
          <p:nvPr/>
        </p:nvSpPr>
        <p:spPr>
          <a:xfrm>
            <a:off x="2376834" y="5259618"/>
            <a:ext cx="276038" cy="307777"/>
          </a:xfrm>
          <a:prstGeom prst="rect">
            <a:avLst/>
          </a:prstGeom>
          <a:noFill/>
        </p:spPr>
        <p:txBody>
          <a:bodyPr wrap="none" rtlCol="0">
            <a:spAutoFit/>
          </a:bodyPr>
          <a:lstStyle/>
          <a:p>
            <a:r>
              <a:rPr lang="en-US" sz="1400" b="1" kern="0" dirty="0" smtClean="0">
                <a:solidFill>
                  <a:srgbClr val="1F497D"/>
                </a:solidFill>
              </a:rPr>
              <a:t>2</a:t>
            </a:r>
          </a:p>
        </p:txBody>
      </p:sp>
      <p:sp>
        <p:nvSpPr>
          <p:cNvPr id="13" name="TextBox 12"/>
          <p:cNvSpPr txBox="1"/>
          <p:nvPr/>
        </p:nvSpPr>
        <p:spPr>
          <a:xfrm>
            <a:off x="4097178" y="4233257"/>
            <a:ext cx="276038" cy="307777"/>
          </a:xfrm>
          <a:prstGeom prst="rect">
            <a:avLst/>
          </a:prstGeom>
          <a:noFill/>
        </p:spPr>
        <p:txBody>
          <a:bodyPr wrap="none" rtlCol="0">
            <a:spAutoFit/>
          </a:bodyPr>
          <a:lstStyle/>
          <a:p>
            <a:r>
              <a:rPr lang="en-US" sz="1400" b="1" kern="0" dirty="0" smtClean="0">
                <a:solidFill>
                  <a:srgbClr val="1F497D"/>
                </a:solidFill>
              </a:rPr>
              <a:t>3</a:t>
            </a:r>
          </a:p>
        </p:txBody>
      </p:sp>
      <p:sp>
        <p:nvSpPr>
          <p:cNvPr id="14" name="TextBox 13"/>
          <p:cNvSpPr txBox="1"/>
          <p:nvPr/>
        </p:nvSpPr>
        <p:spPr>
          <a:xfrm>
            <a:off x="6299524" y="2984253"/>
            <a:ext cx="276038" cy="307777"/>
          </a:xfrm>
          <a:prstGeom prst="rect">
            <a:avLst/>
          </a:prstGeom>
          <a:noFill/>
        </p:spPr>
        <p:txBody>
          <a:bodyPr wrap="none" rtlCol="0">
            <a:spAutoFit/>
          </a:bodyPr>
          <a:lstStyle/>
          <a:p>
            <a:r>
              <a:rPr lang="en-US" sz="1400" b="1" kern="0" dirty="0" smtClean="0">
                <a:solidFill>
                  <a:srgbClr val="1F497D"/>
                </a:solidFill>
              </a:rPr>
              <a:t>4</a:t>
            </a:r>
          </a:p>
        </p:txBody>
      </p:sp>
      <p:sp>
        <p:nvSpPr>
          <p:cNvPr id="15" name="TextBox 14"/>
          <p:cNvSpPr txBox="1"/>
          <p:nvPr/>
        </p:nvSpPr>
        <p:spPr>
          <a:xfrm>
            <a:off x="8043279" y="1956655"/>
            <a:ext cx="276038" cy="307777"/>
          </a:xfrm>
          <a:prstGeom prst="rect">
            <a:avLst/>
          </a:prstGeom>
          <a:noFill/>
        </p:spPr>
        <p:txBody>
          <a:bodyPr wrap="none" rtlCol="0">
            <a:spAutoFit/>
          </a:bodyPr>
          <a:lstStyle/>
          <a:p>
            <a:r>
              <a:rPr lang="en-US" sz="1400" b="1" kern="0" dirty="0" smtClean="0">
                <a:solidFill>
                  <a:srgbClr val="1F497D"/>
                </a:solidFill>
              </a:rPr>
              <a:t>5</a:t>
            </a:r>
          </a:p>
        </p:txBody>
      </p:sp>
      <p:sp>
        <p:nvSpPr>
          <p:cNvPr id="20" name="TextBox 19"/>
          <p:cNvSpPr txBox="1"/>
          <p:nvPr/>
        </p:nvSpPr>
        <p:spPr>
          <a:xfrm>
            <a:off x="257615" y="5425124"/>
            <a:ext cx="1412274" cy="292388"/>
          </a:xfrm>
          <a:prstGeom prst="rect">
            <a:avLst/>
          </a:prstGeom>
          <a:noFill/>
        </p:spPr>
        <p:txBody>
          <a:bodyPr wrap="square" rtlCol="0">
            <a:spAutoFit/>
          </a:bodyPr>
          <a:lstStyle/>
          <a:p>
            <a:r>
              <a:rPr lang="en-US" sz="1300" b="1" kern="0" dirty="0" smtClean="0">
                <a:solidFill>
                  <a:srgbClr val="1F497D"/>
                </a:solidFill>
              </a:rPr>
              <a:t>Perceptions</a:t>
            </a:r>
          </a:p>
        </p:txBody>
      </p:sp>
      <p:sp>
        <p:nvSpPr>
          <p:cNvPr id="21" name="TextBox 20"/>
          <p:cNvSpPr txBox="1"/>
          <p:nvPr/>
        </p:nvSpPr>
        <p:spPr>
          <a:xfrm rot="19693521">
            <a:off x="1042364" y="4453719"/>
            <a:ext cx="3644282" cy="307777"/>
          </a:xfrm>
          <a:prstGeom prst="rect">
            <a:avLst/>
          </a:prstGeom>
          <a:noFill/>
          <a:ln w="22225">
            <a:noFill/>
          </a:ln>
        </p:spPr>
        <p:txBody>
          <a:bodyPr wrap="square" rtlCol="0">
            <a:spAutoFit/>
          </a:bodyPr>
          <a:lstStyle>
            <a:defPPr>
              <a:defRPr lang="en-US"/>
            </a:defPPr>
            <a:lvl1pPr>
              <a:defRPr sz="1600">
                <a:effectLst>
                  <a:outerShdw blurRad="38100" dist="38100" dir="2700000" algn="tl">
                    <a:srgbClr val="000000">
                      <a:alpha val="43137"/>
                    </a:srgbClr>
                  </a:outerShdw>
                </a:effectLst>
              </a:defRPr>
            </a:lvl1pPr>
          </a:lstStyle>
          <a:p>
            <a:pPr algn="ctr"/>
            <a:r>
              <a:rPr lang="en-US" sz="1400" u="sng" kern="0" dirty="0">
                <a:solidFill>
                  <a:srgbClr val="1F497D"/>
                </a:solidFill>
              </a:rPr>
              <a:t>Understanding </a:t>
            </a:r>
            <a:r>
              <a:rPr lang="en-US" sz="1400" u="sng" kern="0" dirty="0" smtClean="0">
                <a:solidFill>
                  <a:srgbClr val="1F497D"/>
                </a:solidFill>
              </a:rPr>
              <a:t>from Outside-In</a:t>
            </a:r>
            <a:endParaRPr lang="en-US" sz="1400" u="sng" kern="0" dirty="0">
              <a:solidFill>
                <a:srgbClr val="1F497D"/>
              </a:solidFill>
            </a:endParaRPr>
          </a:p>
        </p:txBody>
      </p:sp>
      <p:sp>
        <p:nvSpPr>
          <p:cNvPr id="22" name="TextBox 21"/>
          <p:cNvSpPr txBox="1"/>
          <p:nvPr/>
        </p:nvSpPr>
        <p:spPr>
          <a:xfrm rot="19761211">
            <a:off x="5268252" y="2024105"/>
            <a:ext cx="3191586" cy="323165"/>
          </a:xfrm>
          <a:prstGeom prst="rect">
            <a:avLst/>
          </a:prstGeom>
          <a:noFill/>
          <a:ln w="22225">
            <a:noFill/>
          </a:ln>
        </p:spPr>
        <p:txBody>
          <a:bodyPr wrap="square" rtlCol="0">
            <a:spAutoFit/>
          </a:bodyPr>
          <a:lstStyle/>
          <a:p>
            <a:pPr algn="ctr"/>
            <a:r>
              <a:rPr lang="en-US" sz="1400" u="sng" kern="0" dirty="0" smtClean="0">
                <a:solidFill>
                  <a:srgbClr val="1F497D"/>
                </a:solidFill>
                <a:effectLst>
                  <a:outerShdw blurRad="38100" dist="38100" dir="2700000" algn="tl">
                    <a:srgbClr val="000000">
                      <a:alpha val="43137"/>
                    </a:srgbClr>
                  </a:outerShdw>
                </a:effectLst>
              </a:rPr>
              <a:t>Understanding</a:t>
            </a:r>
            <a:r>
              <a:rPr lang="en-US" sz="1500" u="sng" kern="0" dirty="0" smtClean="0">
                <a:solidFill>
                  <a:srgbClr val="1F497D"/>
                </a:solidFill>
                <a:effectLst>
                  <a:outerShdw blurRad="38100" dist="38100" dir="2700000" algn="tl">
                    <a:srgbClr val="000000">
                      <a:alpha val="43137"/>
                    </a:srgbClr>
                  </a:outerShdw>
                </a:effectLst>
              </a:rPr>
              <a:t> from Inside-Out</a:t>
            </a:r>
          </a:p>
        </p:txBody>
      </p:sp>
      <p:sp>
        <p:nvSpPr>
          <p:cNvPr id="26" name="Slide Number Placeholder 3"/>
          <p:cNvSpPr txBox="1">
            <a:spLocks/>
          </p:cNvSpPr>
          <p:nvPr/>
        </p:nvSpPr>
        <p:spPr bwMode="auto">
          <a:xfrm>
            <a:off x="6575562" y="6394252"/>
            <a:ext cx="2133600" cy="238125"/>
          </a:xfrm>
          <a:prstGeom prst="rect">
            <a:avLst/>
          </a:prstGeom>
          <a:noFill/>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dirty="0">
              <a:solidFill>
                <a:prstClr val="black"/>
              </a:solidFill>
              <a:latin typeface="Palatino Linotype" panose="02040502050505030304" pitchFamily="18" charset="0"/>
            </a:endParaRPr>
          </a:p>
        </p:txBody>
      </p:sp>
      <p:sp>
        <p:nvSpPr>
          <p:cNvPr id="27" name="TextBox 26"/>
          <p:cNvSpPr txBox="1"/>
          <p:nvPr/>
        </p:nvSpPr>
        <p:spPr>
          <a:xfrm>
            <a:off x="62024" y="847716"/>
            <a:ext cx="5902354" cy="3570208"/>
          </a:xfrm>
          <a:prstGeom prst="rect">
            <a:avLst/>
          </a:prstGeom>
          <a:noFill/>
        </p:spPr>
        <p:txBody>
          <a:bodyPr wrap="square" rtlCol="0">
            <a:spAutoFit/>
          </a:bodyPr>
          <a:lstStyle/>
          <a:p>
            <a:pPr algn="ctr"/>
            <a:r>
              <a:rPr lang="en-US" sz="1600" b="1" u="sng" kern="0" dirty="0" smtClean="0">
                <a:solidFill>
                  <a:srgbClr val="1F497D"/>
                </a:solidFill>
              </a:rPr>
              <a:t>Overwhelmed by Outside Influences</a:t>
            </a:r>
            <a:endParaRPr lang="en-US" sz="1600" b="1" kern="0" dirty="0">
              <a:solidFill>
                <a:srgbClr val="1F497D"/>
              </a:solidFill>
            </a:endParaRPr>
          </a:p>
          <a:p>
            <a:pPr marL="285750" indent="-285750">
              <a:buFont typeface="Arial" panose="020B0604020202020204" pitchFamily="34" charset="0"/>
              <a:buChar char="•"/>
            </a:pPr>
            <a:r>
              <a:rPr lang="en-US" sz="1400" b="1" kern="0" dirty="0" smtClean="0">
                <a:solidFill>
                  <a:srgbClr val="1F497D"/>
                </a:solidFill>
              </a:rPr>
              <a:t>Defined by roles and relationships.  High affiliation.  Peer pressure.  They are their role.</a:t>
            </a:r>
          </a:p>
          <a:p>
            <a:pPr marL="285750" indent="-285750">
              <a:buFont typeface="Arial" panose="020B0604020202020204" pitchFamily="34" charset="0"/>
              <a:buChar char="•"/>
            </a:pPr>
            <a:r>
              <a:rPr lang="en-US" sz="1400" b="1" kern="0" dirty="0" smtClean="0">
                <a:solidFill>
                  <a:srgbClr val="1F497D"/>
                </a:solidFill>
              </a:rPr>
              <a:t>What they stand for is limited to what others will think</a:t>
            </a:r>
          </a:p>
          <a:p>
            <a:pPr marL="285750" indent="-285750">
              <a:buFont typeface="Arial" panose="020B0604020202020204" pitchFamily="34" charset="0"/>
              <a:buChar char="•"/>
            </a:pPr>
            <a:r>
              <a:rPr lang="en-US" sz="1400" b="1" kern="0" dirty="0" smtClean="0">
                <a:solidFill>
                  <a:srgbClr val="1F497D"/>
                </a:solidFill>
              </a:rPr>
              <a:t>Circumstances determine well being.  Social media.</a:t>
            </a:r>
          </a:p>
          <a:p>
            <a:pPr marL="285750" indent="-285750">
              <a:buFont typeface="Arial" panose="020B0604020202020204" pitchFamily="34" charset="0"/>
              <a:buChar char="•"/>
            </a:pPr>
            <a:r>
              <a:rPr lang="en-US" sz="1400" b="1" kern="0" dirty="0" smtClean="0">
                <a:solidFill>
                  <a:srgbClr val="1F497D"/>
                </a:solidFill>
              </a:rPr>
              <a:t>Need to be known, liked, accepted, included.</a:t>
            </a:r>
          </a:p>
          <a:p>
            <a:pPr marL="285750" indent="-285750">
              <a:buFont typeface="Arial" panose="020B0604020202020204" pitchFamily="34" charset="0"/>
              <a:buChar char="•"/>
            </a:pPr>
            <a:r>
              <a:rPr lang="en-US" sz="1400" b="1" kern="0" dirty="0" smtClean="0">
                <a:solidFill>
                  <a:srgbClr val="1F497D"/>
                </a:solidFill>
              </a:rPr>
              <a:t>Unlikely to take responsibility for mistakes (tends to blame – follows others – plausible deniability)</a:t>
            </a:r>
          </a:p>
          <a:p>
            <a:pPr marL="285750" indent="-285750">
              <a:buFont typeface="Arial" panose="020B0604020202020204" pitchFamily="34" charset="0"/>
              <a:buChar char="•"/>
            </a:pPr>
            <a:r>
              <a:rPr lang="en-US" sz="1400" b="1" kern="0" dirty="0" smtClean="0">
                <a:solidFill>
                  <a:srgbClr val="1F497D"/>
                </a:solidFill>
              </a:rPr>
              <a:t>Reliant on outside sources to make sense of the situation or know what to do</a:t>
            </a:r>
          </a:p>
          <a:p>
            <a:pPr marL="285750" indent="-285750">
              <a:buFont typeface="Arial" panose="020B0604020202020204" pitchFamily="34" charset="0"/>
              <a:buChar char="•"/>
            </a:pPr>
            <a:r>
              <a:rPr lang="en-US" sz="1400" b="1" kern="0" dirty="0" smtClean="0">
                <a:solidFill>
                  <a:srgbClr val="1F497D"/>
                </a:solidFill>
              </a:rPr>
              <a:t>Feels responsible for self-esteem of others. Harmony.</a:t>
            </a:r>
          </a:p>
          <a:p>
            <a:pPr marL="285750" indent="-285750">
              <a:buFont typeface="Arial" panose="020B0604020202020204" pitchFamily="34" charset="0"/>
              <a:buChar char="•"/>
            </a:pPr>
            <a:r>
              <a:rPr lang="en-US" sz="1400" b="1" kern="0" dirty="0" smtClean="0">
                <a:solidFill>
                  <a:srgbClr val="1F497D"/>
                </a:solidFill>
              </a:rPr>
              <a:t>A portfolio of learned responses. Pygmalion.</a:t>
            </a:r>
          </a:p>
          <a:p>
            <a:pPr marL="285750" indent="-285750">
              <a:buFont typeface="Arial" panose="020B0604020202020204" pitchFamily="34" charset="0"/>
              <a:buChar char="•"/>
            </a:pPr>
            <a:r>
              <a:rPr lang="en-US" sz="1400" b="1" kern="0" dirty="0" smtClean="0">
                <a:solidFill>
                  <a:srgbClr val="1F497D"/>
                </a:solidFill>
              </a:rPr>
              <a:t>Team unity paramount, results are secondary</a:t>
            </a:r>
          </a:p>
          <a:p>
            <a:pPr marL="285750" indent="-285750">
              <a:buFont typeface="Arial" panose="020B0604020202020204" pitchFamily="34" charset="0"/>
              <a:buChar char="•"/>
            </a:pPr>
            <a:r>
              <a:rPr lang="en-US" sz="1400" b="1" kern="0" dirty="0" smtClean="0">
                <a:solidFill>
                  <a:srgbClr val="1F497D"/>
                </a:solidFill>
              </a:rPr>
              <a:t>Motivated by connections and acceptance</a:t>
            </a:r>
          </a:p>
          <a:p>
            <a:pPr marL="285750" indent="-285750">
              <a:buFont typeface="Arial" panose="020B0604020202020204" pitchFamily="34" charset="0"/>
              <a:buChar char="•"/>
            </a:pPr>
            <a:r>
              <a:rPr lang="en-US" sz="1400" b="1" kern="0" dirty="0" smtClean="0">
                <a:solidFill>
                  <a:srgbClr val="1F497D"/>
                </a:solidFill>
              </a:rPr>
              <a:t>A loyal follower; reliable; likeable</a:t>
            </a:r>
          </a:p>
          <a:p>
            <a:pPr marL="285750" indent="-285750">
              <a:buFont typeface="Arial" panose="020B0604020202020204" pitchFamily="34" charset="0"/>
              <a:buChar char="•"/>
            </a:pPr>
            <a:r>
              <a:rPr lang="en-US" sz="1400" b="1" kern="0" dirty="0" smtClean="0">
                <a:solidFill>
                  <a:srgbClr val="1F497D"/>
                </a:solidFill>
              </a:rPr>
              <a:t>Typically age 22, up to 34+</a:t>
            </a:r>
          </a:p>
        </p:txBody>
      </p:sp>
      <p:sp>
        <p:nvSpPr>
          <p:cNvPr id="28" name="Oval 27"/>
          <p:cNvSpPr/>
          <p:nvPr/>
        </p:nvSpPr>
        <p:spPr>
          <a:xfrm rot="19846680">
            <a:off x="1235118" y="4318971"/>
            <a:ext cx="3425733" cy="542551"/>
          </a:xfrm>
          <a:prstGeom prst="ellipse">
            <a:avLst/>
          </a:prstGeom>
          <a:noFill/>
          <a:ln w="25400" cap="flat" cmpd="sng" algn="ctr">
            <a:solidFill>
              <a:schemeClr val="tx2">
                <a:lumMod val="75000"/>
              </a:schemeClr>
            </a:solidFill>
            <a:prstDash val="solid"/>
          </a:ln>
          <a:effectLst/>
        </p:spPr>
        <p:txBody>
          <a:bodyPr rtlCol="0" anchor="ctr"/>
          <a:lstStyle/>
          <a:p>
            <a:pPr algn="ctr"/>
            <a:endParaRPr lang="en-US" kern="0" smtClean="0">
              <a:solidFill>
                <a:srgbClr val="1F497D"/>
              </a:solidFill>
            </a:endParaRPr>
          </a:p>
        </p:txBody>
      </p:sp>
      <p:sp>
        <p:nvSpPr>
          <p:cNvPr id="29" name="Oval 28"/>
          <p:cNvSpPr/>
          <p:nvPr/>
        </p:nvSpPr>
        <p:spPr>
          <a:xfrm rot="19846680">
            <a:off x="5280288" y="1778707"/>
            <a:ext cx="3311592" cy="663672"/>
          </a:xfrm>
          <a:prstGeom prst="ellipse">
            <a:avLst/>
          </a:prstGeom>
          <a:noFill/>
          <a:ln w="25400" cap="flat" cmpd="sng" algn="ctr">
            <a:solidFill>
              <a:schemeClr val="tx2">
                <a:lumMod val="75000"/>
              </a:schemeClr>
            </a:solidFill>
            <a:prstDash val="solid"/>
          </a:ln>
          <a:effectLst/>
        </p:spPr>
        <p:txBody>
          <a:bodyPr rtlCol="0" anchor="ctr"/>
          <a:lstStyle/>
          <a:p>
            <a:pPr algn="ctr"/>
            <a:endParaRPr lang="en-US" kern="0" smtClean="0">
              <a:solidFill>
                <a:srgbClr val="1F497D"/>
              </a:solidFill>
            </a:endParaRPr>
          </a:p>
        </p:txBody>
      </p:sp>
      <p:sp>
        <p:nvSpPr>
          <p:cNvPr id="2" name="TextBox 1"/>
          <p:cNvSpPr txBox="1"/>
          <p:nvPr/>
        </p:nvSpPr>
        <p:spPr>
          <a:xfrm>
            <a:off x="5964378" y="3228293"/>
            <a:ext cx="3027223" cy="2031325"/>
          </a:xfrm>
          <a:prstGeom prst="rect">
            <a:avLst/>
          </a:prstGeom>
          <a:noFill/>
        </p:spPr>
        <p:txBody>
          <a:bodyPr wrap="square" rtlCol="0">
            <a:spAutoFit/>
          </a:bodyPr>
          <a:lstStyle/>
          <a:p>
            <a:pPr algn="ctr"/>
            <a:r>
              <a:rPr lang="en-US" sz="1400" b="1" u="sng" dirty="0" smtClean="0">
                <a:solidFill>
                  <a:schemeClr val="tx2"/>
                </a:solidFill>
              </a:rPr>
              <a:t>What They Say</a:t>
            </a:r>
          </a:p>
          <a:p>
            <a:pPr marL="285750" indent="-285750">
              <a:buFont typeface="Arial" panose="020B0604020202020204" pitchFamily="34" charset="0"/>
              <a:buChar char="•"/>
            </a:pPr>
            <a:r>
              <a:rPr lang="en-US" sz="1400" b="1" dirty="0" smtClean="0">
                <a:solidFill>
                  <a:schemeClr val="tx2"/>
                </a:solidFill>
              </a:rPr>
              <a:t>I got xxx “likes”!</a:t>
            </a:r>
          </a:p>
          <a:p>
            <a:pPr marL="285750" indent="-285750">
              <a:buFont typeface="Arial" panose="020B0604020202020204" pitchFamily="34" charset="0"/>
              <a:buChar char="•"/>
            </a:pPr>
            <a:r>
              <a:rPr lang="en-US" sz="1400" b="1" dirty="0" smtClean="0">
                <a:solidFill>
                  <a:schemeClr val="tx2"/>
                </a:solidFill>
              </a:rPr>
              <a:t>That’s not the way things are done here. Abilene Paradox.</a:t>
            </a:r>
          </a:p>
          <a:p>
            <a:pPr marL="285750" indent="-285750">
              <a:buFont typeface="Arial" panose="020B0604020202020204" pitchFamily="34" charset="0"/>
              <a:buChar char="•"/>
            </a:pPr>
            <a:r>
              <a:rPr lang="en-US" sz="1400" b="1" dirty="0" smtClean="0">
                <a:solidFill>
                  <a:schemeClr val="tx2"/>
                </a:solidFill>
              </a:rPr>
              <a:t>The team approved it; it wasn’t my job to object</a:t>
            </a:r>
          </a:p>
          <a:p>
            <a:pPr marL="285750" indent="-285750">
              <a:buFont typeface="Arial" panose="020B0604020202020204" pitchFamily="34" charset="0"/>
              <a:buChar char="•"/>
            </a:pPr>
            <a:r>
              <a:rPr lang="en-US" sz="1400" b="1" dirty="0" smtClean="0">
                <a:solidFill>
                  <a:schemeClr val="tx2"/>
                </a:solidFill>
              </a:rPr>
              <a:t>I am a manager – it is what managers do. Role defines identity and behavior.</a:t>
            </a:r>
            <a:endParaRPr lang="en-US" sz="1400" b="1" dirty="0">
              <a:solidFill>
                <a:schemeClr val="tx2"/>
              </a:solidFill>
            </a:endParaRPr>
          </a:p>
        </p:txBody>
      </p:sp>
      <p:sp>
        <p:nvSpPr>
          <p:cNvPr id="30" name="TextBox 29"/>
          <p:cNvSpPr txBox="1"/>
          <p:nvPr/>
        </p:nvSpPr>
        <p:spPr>
          <a:xfrm>
            <a:off x="2739080" y="5425124"/>
            <a:ext cx="5980090" cy="307777"/>
          </a:xfrm>
          <a:prstGeom prst="rect">
            <a:avLst/>
          </a:prstGeom>
          <a:noFill/>
        </p:spPr>
        <p:txBody>
          <a:bodyPr wrap="square" rtlCol="0">
            <a:spAutoFit/>
          </a:bodyPr>
          <a:lstStyle/>
          <a:p>
            <a:r>
              <a:rPr lang="en-US" sz="1400" b="1" u="sng" dirty="0" smtClean="0">
                <a:solidFill>
                  <a:schemeClr val="tx2"/>
                </a:solidFill>
              </a:rPr>
              <a:t>Moving to LL4</a:t>
            </a:r>
            <a:r>
              <a:rPr lang="en-US" sz="1400" b="1" dirty="0" smtClean="0">
                <a:solidFill>
                  <a:schemeClr val="tx2"/>
                </a:solidFill>
              </a:rPr>
              <a:t>: When what we take for granted breaks down</a:t>
            </a:r>
            <a:endParaRPr lang="en-US" sz="1400" b="1" dirty="0">
              <a:solidFill>
                <a:schemeClr val="tx2"/>
              </a:solidFill>
            </a:endParaRPr>
          </a:p>
        </p:txBody>
      </p:sp>
      <p:sp>
        <p:nvSpPr>
          <p:cNvPr id="18" name="TextBox 17"/>
          <p:cNvSpPr txBox="1"/>
          <p:nvPr/>
        </p:nvSpPr>
        <p:spPr>
          <a:xfrm>
            <a:off x="4655498" y="5770004"/>
            <a:ext cx="4137936" cy="307777"/>
          </a:xfrm>
          <a:prstGeom prst="rect">
            <a:avLst/>
          </a:prstGeom>
          <a:noFill/>
        </p:spPr>
        <p:txBody>
          <a:bodyPr wrap="square" rtlCol="0">
            <a:spAutoFit/>
          </a:bodyPr>
          <a:lstStyle/>
          <a:p>
            <a:r>
              <a:rPr lang="en-US" sz="1400" dirty="0" smtClean="0">
                <a:solidFill>
                  <a:schemeClr val="tx2"/>
                </a:solidFill>
              </a:rPr>
              <a:t>Based on the work of Dr. Keith </a:t>
            </a:r>
            <a:r>
              <a:rPr lang="en-US" sz="1400" dirty="0" err="1" smtClean="0">
                <a:solidFill>
                  <a:schemeClr val="tx2"/>
                </a:solidFill>
              </a:rPr>
              <a:t>Eigel</a:t>
            </a:r>
            <a:r>
              <a:rPr lang="en-US" sz="1400" dirty="0" smtClean="0">
                <a:solidFill>
                  <a:schemeClr val="tx2"/>
                </a:solidFill>
              </a:rPr>
              <a:t>: Leaders Lyceum</a:t>
            </a:r>
            <a:endParaRPr lang="en-US" sz="1400" dirty="0">
              <a:solidFill>
                <a:schemeClr val="tx2"/>
              </a:solidFill>
            </a:endParaRPr>
          </a:p>
        </p:txBody>
      </p:sp>
      <p:sp>
        <p:nvSpPr>
          <p:cNvPr id="19" name="TextBox 18"/>
          <p:cNvSpPr txBox="1"/>
          <p:nvPr/>
        </p:nvSpPr>
        <p:spPr>
          <a:xfrm>
            <a:off x="4851033" y="3426869"/>
            <a:ext cx="373147" cy="646331"/>
          </a:xfrm>
          <a:prstGeom prst="rect">
            <a:avLst/>
          </a:prstGeom>
          <a:noFill/>
        </p:spPr>
        <p:txBody>
          <a:bodyPr wrap="square" rtlCol="0">
            <a:spAutoFit/>
          </a:bodyPr>
          <a:lstStyle/>
          <a:p>
            <a:pPr defTabSz="457200" eaLnBrk="0" fontAlgn="base" hangingPunct="0">
              <a:spcBef>
                <a:spcPct val="0"/>
              </a:spcBef>
              <a:spcAft>
                <a:spcPct val="0"/>
              </a:spcAft>
            </a:pPr>
            <a:r>
              <a:rPr lang="en-US" sz="3600" dirty="0">
                <a:solidFill>
                  <a:schemeClr val="tx2"/>
                </a:solidFill>
                <a:latin typeface="Arial" panose="020B0604020202020204" pitchFamily="34" charset="0"/>
              </a:rPr>
              <a:t>*</a:t>
            </a:r>
          </a:p>
        </p:txBody>
      </p:sp>
      <p:cxnSp>
        <p:nvCxnSpPr>
          <p:cNvPr id="23" name="Straight Arrow Connector 22"/>
          <p:cNvCxnSpPr/>
          <p:nvPr/>
        </p:nvCxnSpPr>
        <p:spPr>
          <a:xfrm flipV="1">
            <a:off x="5025930" y="3820059"/>
            <a:ext cx="11677" cy="698746"/>
          </a:xfrm>
          <a:prstGeom prst="straightConnector1">
            <a:avLst/>
          </a:prstGeom>
          <a:ln w="22225" cmpd="sng">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616704" y="4675968"/>
            <a:ext cx="2557995" cy="338554"/>
          </a:xfrm>
          <a:prstGeom prst="rect">
            <a:avLst/>
          </a:prstGeom>
          <a:noFill/>
        </p:spPr>
        <p:txBody>
          <a:bodyPr wrap="square" rtlCol="0">
            <a:spAutoFit/>
          </a:bodyPr>
          <a:lstStyle/>
          <a:p>
            <a:pPr algn="ctr"/>
            <a:r>
              <a:rPr lang="en-US" sz="1600" b="1" dirty="0" smtClean="0">
                <a:solidFill>
                  <a:schemeClr val="tx2"/>
                </a:solidFill>
              </a:rPr>
              <a:t>Effectiveness Transition</a:t>
            </a:r>
            <a:endParaRPr lang="en-US" sz="1600" b="1" dirty="0">
              <a:solidFill>
                <a:schemeClr val="tx2"/>
              </a:solidFill>
            </a:endParaRPr>
          </a:p>
        </p:txBody>
      </p:sp>
    </p:spTree>
    <p:extLst>
      <p:ext uri="{BB962C8B-B14F-4D97-AF65-F5344CB8AC3E}">
        <p14:creationId xmlns:p14="http://schemas.microsoft.com/office/powerpoint/2010/main" val="307219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2000"/>
                                        <p:tgtEl>
                                          <p:spTgt spid="27"/>
                                        </p:tgtEl>
                                      </p:cBhvr>
                                    </p:animEffect>
                                    <p:anim calcmode="lin" valueType="num">
                                      <p:cBhvr>
                                        <p:cTn id="8" dur="2000" fill="hold"/>
                                        <p:tgtEl>
                                          <p:spTgt spid="27"/>
                                        </p:tgtEl>
                                        <p:attrNameLst>
                                          <p:attrName>ppt_x</p:attrName>
                                        </p:attrNameLst>
                                      </p:cBhvr>
                                      <p:tavLst>
                                        <p:tav tm="0">
                                          <p:val>
                                            <p:strVal val="#ppt_x"/>
                                          </p:val>
                                        </p:tav>
                                        <p:tav tm="100000">
                                          <p:val>
                                            <p:strVal val="#ppt_x"/>
                                          </p:val>
                                        </p:tav>
                                      </p:tavLst>
                                    </p:anim>
                                    <p:anim calcmode="lin" valueType="num">
                                      <p:cBhvr>
                                        <p:cTn id="9" dur="2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anim calcmode="lin" valueType="num">
                                      <p:cBhvr>
                                        <p:cTn id="14" dur="2000" fill="hold"/>
                                        <p:tgtEl>
                                          <p:spTgt spid="2"/>
                                        </p:tgtEl>
                                        <p:attrNameLst>
                                          <p:attrName>ppt_x</p:attrName>
                                        </p:attrNameLst>
                                      </p:cBhvr>
                                      <p:tavLst>
                                        <p:tav tm="0">
                                          <p:val>
                                            <p:strVal val="#ppt_x"/>
                                          </p:val>
                                        </p:tav>
                                        <p:tav tm="100000">
                                          <p:val>
                                            <p:strVal val="#ppt_x"/>
                                          </p:val>
                                        </p:tav>
                                      </p:tavLst>
                                    </p:anim>
                                    <p:anim calcmode="lin" valueType="num">
                                      <p:cBhvr>
                                        <p:cTn id="15" dur="2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31" presetClass="entr" presetSubtype="0"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2000" fill="hold"/>
                                        <p:tgtEl>
                                          <p:spTgt spid="30"/>
                                        </p:tgtEl>
                                        <p:attrNameLst>
                                          <p:attrName>ppt_w</p:attrName>
                                        </p:attrNameLst>
                                      </p:cBhvr>
                                      <p:tavLst>
                                        <p:tav tm="0">
                                          <p:val>
                                            <p:fltVal val="0"/>
                                          </p:val>
                                        </p:tav>
                                        <p:tav tm="100000">
                                          <p:val>
                                            <p:strVal val="#ppt_w"/>
                                          </p:val>
                                        </p:tav>
                                      </p:tavLst>
                                    </p:anim>
                                    <p:anim calcmode="lin" valueType="num">
                                      <p:cBhvr>
                                        <p:cTn id="20" dur="2000" fill="hold"/>
                                        <p:tgtEl>
                                          <p:spTgt spid="30"/>
                                        </p:tgtEl>
                                        <p:attrNameLst>
                                          <p:attrName>ppt_h</p:attrName>
                                        </p:attrNameLst>
                                      </p:cBhvr>
                                      <p:tavLst>
                                        <p:tav tm="0">
                                          <p:val>
                                            <p:fltVal val="0"/>
                                          </p:val>
                                        </p:tav>
                                        <p:tav tm="100000">
                                          <p:val>
                                            <p:strVal val="#ppt_h"/>
                                          </p:val>
                                        </p:tav>
                                      </p:tavLst>
                                    </p:anim>
                                    <p:anim calcmode="lin" valueType="num">
                                      <p:cBhvr>
                                        <p:cTn id="21" dur="2000" fill="hold"/>
                                        <p:tgtEl>
                                          <p:spTgt spid="30"/>
                                        </p:tgtEl>
                                        <p:attrNameLst>
                                          <p:attrName>style.rotation</p:attrName>
                                        </p:attrNameLst>
                                      </p:cBhvr>
                                      <p:tavLst>
                                        <p:tav tm="0">
                                          <p:val>
                                            <p:fltVal val="90"/>
                                          </p:val>
                                        </p:tav>
                                        <p:tav tm="100000">
                                          <p:val>
                                            <p:fltVal val="0"/>
                                          </p:val>
                                        </p:tav>
                                      </p:tavLst>
                                    </p:anim>
                                    <p:animEffect transition="in" filter="fade">
                                      <p:cBhvr>
                                        <p:cTn id="22" dur="2000"/>
                                        <p:tgtEl>
                                          <p:spTgt spid="30"/>
                                        </p:tgtEl>
                                      </p:cBhvr>
                                    </p:animEffect>
                                  </p:childTnLst>
                                </p:cTn>
                              </p:par>
                            </p:childTnLst>
                          </p:cTn>
                        </p:par>
                        <p:par>
                          <p:cTn id="23" fill="hold">
                            <p:stCondLst>
                              <p:cond delay="6000"/>
                            </p:stCondLst>
                            <p:childTnLst>
                              <p:par>
                                <p:cTn id="24" presetID="21" presetClass="entr" presetSubtype="1"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heel(1)">
                                      <p:cBhvr>
                                        <p:cTn id="26"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 grpId="0"/>
      <p:bldP spid="30"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4300" y="1066800"/>
            <a:ext cx="8915400" cy="4832092"/>
          </a:xfrm>
          <a:prstGeom prst="rect">
            <a:avLst/>
          </a:prstGeom>
        </p:spPr>
        <p:txBody>
          <a:bodyPr wrap="square">
            <a:spAutoFit/>
          </a:bodyPr>
          <a:lstStyle/>
          <a:p>
            <a:pPr marL="171450" lvl="0" indent="-171450">
              <a:buFont typeface="Arial" panose="020B0604020202020204" pitchFamily="34" charset="0"/>
              <a:buChar char="•"/>
            </a:pPr>
            <a:r>
              <a:rPr lang="en-US" sz="1100" b="1" dirty="0" smtClean="0">
                <a:solidFill>
                  <a:schemeClr val="tx2"/>
                </a:solidFill>
              </a:rPr>
              <a:t>They </a:t>
            </a:r>
            <a:r>
              <a:rPr lang="en-US" sz="1100" b="1" dirty="0">
                <a:solidFill>
                  <a:schemeClr val="tx2"/>
                </a:solidFill>
              </a:rPr>
              <a:t>are their role. E.g. I am a Director of Infrastructure (L3) – I am a person who leads Infrastructure at….(L4</a:t>
            </a:r>
            <a:r>
              <a:rPr lang="en-US" sz="1100" b="1" dirty="0" smtClean="0">
                <a:solidFill>
                  <a:schemeClr val="tx2"/>
                </a:solidFill>
              </a:rPr>
              <a:t>)</a:t>
            </a:r>
          </a:p>
          <a:p>
            <a:pPr marL="171450" lvl="0" indent="-171450">
              <a:buFont typeface="Arial" panose="020B0604020202020204" pitchFamily="34" charset="0"/>
              <a:buChar char="•"/>
            </a:pPr>
            <a:endParaRPr lang="en-US" sz="1100" b="1" dirty="0">
              <a:solidFill>
                <a:schemeClr val="tx2"/>
              </a:solidFill>
            </a:endParaRPr>
          </a:p>
          <a:p>
            <a:pPr marL="171450" lvl="0" indent="-171450">
              <a:buFont typeface="Arial" panose="020B0604020202020204" pitchFamily="34" charset="0"/>
              <a:buChar char="•"/>
            </a:pPr>
            <a:r>
              <a:rPr lang="en-US" sz="1100" b="1" dirty="0">
                <a:solidFill>
                  <a:schemeClr val="tx2"/>
                </a:solidFill>
              </a:rPr>
              <a:t>They are a portfolio of outside viewpoints. They don’t “own” those inputs. They need those outside sources to make sense of the situation and to know what to do. (Novel circumstances can cause confusion). Don’t rock the boat! The Pygmalion effect – Lisa Doolittle just did what Henry Higgins said – he determined her reality</a:t>
            </a:r>
            <a:r>
              <a:rPr lang="en-US" sz="1100" b="1" dirty="0" smtClean="0">
                <a:solidFill>
                  <a:schemeClr val="tx2"/>
                </a:solidFill>
              </a:rPr>
              <a:t>.</a:t>
            </a:r>
          </a:p>
          <a:p>
            <a:pPr lvl="0"/>
            <a:endParaRPr lang="en-US" sz="1100" b="1" dirty="0">
              <a:solidFill>
                <a:schemeClr val="tx2"/>
              </a:solidFill>
            </a:endParaRPr>
          </a:p>
          <a:p>
            <a:pPr marL="171450" lvl="0" indent="-171450">
              <a:buFont typeface="Arial" panose="020B0604020202020204" pitchFamily="34" charset="0"/>
              <a:buChar char="•"/>
            </a:pPr>
            <a:r>
              <a:rPr lang="en-US" sz="1100" b="1" dirty="0">
                <a:solidFill>
                  <a:schemeClr val="tx2"/>
                </a:solidFill>
              </a:rPr>
              <a:t>Reflecting on who and what a L3 leader stands for is limited to what s/he believes others will think about who s/he is, and what s/he stands for.  Classic example: If I did that… “what would my friends say” (L3) vs “I couldn’t look at myself in the mirror” (L4</a:t>
            </a:r>
            <a:r>
              <a:rPr lang="en-US" sz="1100" b="1" dirty="0" smtClean="0">
                <a:solidFill>
                  <a:schemeClr val="tx2"/>
                </a:solidFill>
              </a:rPr>
              <a:t>)</a:t>
            </a:r>
          </a:p>
          <a:p>
            <a:pPr lvl="0"/>
            <a:endParaRPr lang="en-US" sz="1100" b="1" dirty="0">
              <a:solidFill>
                <a:schemeClr val="tx2"/>
              </a:solidFill>
            </a:endParaRPr>
          </a:p>
          <a:p>
            <a:pPr marL="171450" lvl="0" indent="-171450">
              <a:buFont typeface="Arial" panose="020B0604020202020204" pitchFamily="34" charset="0"/>
              <a:buChar char="•"/>
            </a:pPr>
            <a:r>
              <a:rPr lang="en-US" sz="1100" b="1" dirty="0">
                <a:solidFill>
                  <a:schemeClr val="tx2"/>
                </a:solidFill>
              </a:rPr>
              <a:t>Relational harmony is paramount therefore a silly little argument can totally disrupt. (Remember in your 20’s when a little dispute with your significant other was all consuming</a:t>
            </a:r>
            <a:r>
              <a:rPr lang="en-US" sz="1100" b="1" dirty="0" smtClean="0">
                <a:solidFill>
                  <a:schemeClr val="tx2"/>
                </a:solidFill>
              </a:rPr>
              <a:t>)</a:t>
            </a:r>
          </a:p>
          <a:p>
            <a:pPr lvl="0"/>
            <a:endParaRPr lang="en-US" sz="1100" b="1" dirty="0">
              <a:solidFill>
                <a:schemeClr val="tx2"/>
              </a:solidFill>
            </a:endParaRPr>
          </a:p>
          <a:p>
            <a:pPr marL="171450" lvl="0" indent="-171450">
              <a:buFont typeface="Arial" panose="020B0604020202020204" pitchFamily="34" charset="0"/>
              <a:buChar char="•"/>
            </a:pPr>
            <a:r>
              <a:rPr lang="en-US" sz="1100" b="1" dirty="0">
                <a:solidFill>
                  <a:schemeClr val="tx2"/>
                </a:solidFill>
              </a:rPr>
              <a:t>Often believe they are doing the right thing by “lying” so as not to hurt another’s feelings. You can only speak helpful truths to those who need it when you are compassionate and </a:t>
            </a:r>
            <a:r>
              <a:rPr lang="en-US" sz="1100" b="1" dirty="0" smtClean="0">
                <a:solidFill>
                  <a:schemeClr val="tx2"/>
                </a:solidFill>
              </a:rPr>
              <a:t>secure.</a:t>
            </a:r>
          </a:p>
          <a:p>
            <a:pPr lvl="0"/>
            <a:endParaRPr lang="en-US" sz="1100" b="1" dirty="0" smtClean="0">
              <a:solidFill>
                <a:schemeClr val="tx2"/>
              </a:solidFill>
            </a:endParaRPr>
          </a:p>
          <a:p>
            <a:pPr marL="171450" lvl="0" indent="-171450">
              <a:buFont typeface="Arial" panose="020B0604020202020204" pitchFamily="34" charset="0"/>
              <a:buChar char="•"/>
            </a:pPr>
            <a:r>
              <a:rPr lang="en-US" sz="1100" b="1" dirty="0" smtClean="0">
                <a:solidFill>
                  <a:schemeClr val="tx2"/>
                </a:solidFill>
              </a:rPr>
              <a:t>They </a:t>
            </a:r>
            <a:r>
              <a:rPr lang="en-US" sz="1100" b="1" dirty="0">
                <a:solidFill>
                  <a:schemeClr val="tx2"/>
                </a:solidFill>
              </a:rPr>
              <a:t>are endearing and likeable – know everyone, want subs to feel heard, they walk the talk, and total fit and identify with the company </a:t>
            </a:r>
            <a:r>
              <a:rPr lang="en-US" sz="1100" b="1" dirty="0" smtClean="0">
                <a:solidFill>
                  <a:schemeClr val="tx2"/>
                </a:solidFill>
              </a:rPr>
              <a:t>values. </a:t>
            </a:r>
          </a:p>
          <a:p>
            <a:pPr lvl="0"/>
            <a:endParaRPr lang="en-US" sz="1100" b="1" dirty="0">
              <a:solidFill>
                <a:schemeClr val="tx2"/>
              </a:solidFill>
            </a:endParaRPr>
          </a:p>
          <a:p>
            <a:pPr marL="171450" lvl="0" indent="-171450">
              <a:buFont typeface="Arial" panose="020B0604020202020204" pitchFamily="34" charset="0"/>
              <a:buChar char="•"/>
            </a:pPr>
            <a:r>
              <a:rPr lang="en-US" sz="1100" b="1" dirty="0">
                <a:solidFill>
                  <a:schemeClr val="tx2"/>
                </a:solidFill>
              </a:rPr>
              <a:t>All energy taken up in pleasing the boss, ensuring subs are happy, putting things back </a:t>
            </a:r>
            <a:r>
              <a:rPr lang="en-US" sz="1100" b="1" dirty="0" smtClean="0">
                <a:solidFill>
                  <a:schemeClr val="tx2"/>
                </a:solidFill>
              </a:rPr>
              <a:t>together.</a:t>
            </a:r>
          </a:p>
          <a:p>
            <a:pPr lvl="0"/>
            <a:endParaRPr lang="en-US" sz="1100" b="1" dirty="0" smtClean="0">
              <a:solidFill>
                <a:schemeClr val="tx2"/>
              </a:solidFill>
            </a:endParaRPr>
          </a:p>
          <a:p>
            <a:pPr marL="171450" lvl="0" indent="-171450">
              <a:buFont typeface="Arial" panose="020B0604020202020204" pitchFamily="34" charset="0"/>
              <a:buChar char="•"/>
            </a:pPr>
            <a:r>
              <a:rPr lang="en-US" sz="1100" b="1" dirty="0" smtClean="0">
                <a:solidFill>
                  <a:schemeClr val="tx2"/>
                </a:solidFill>
              </a:rPr>
              <a:t>Want </a:t>
            </a:r>
            <a:r>
              <a:rPr lang="en-US" sz="1100" b="1" dirty="0">
                <a:solidFill>
                  <a:schemeClr val="tx2"/>
                </a:solidFill>
              </a:rPr>
              <a:t>to have others feel good about themselves</a:t>
            </a:r>
            <a:r>
              <a:rPr lang="en-US" sz="1100" b="1" dirty="0" smtClean="0">
                <a:solidFill>
                  <a:schemeClr val="tx2"/>
                </a:solidFill>
              </a:rPr>
              <a:t>.</a:t>
            </a:r>
          </a:p>
          <a:p>
            <a:pPr lvl="0"/>
            <a:endParaRPr lang="en-US" sz="1100" b="1" dirty="0" smtClean="0">
              <a:solidFill>
                <a:schemeClr val="tx2"/>
              </a:solidFill>
            </a:endParaRPr>
          </a:p>
          <a:p>
            <a:pPr marL="171450" lvl="0" indent="-171450">
              <a:buFont typeface="Arial" panose="020B0604020202020204" pitchFamily="34" charset="0"/>
              <a:buChar char="•"/>
            </a:pPr>
            <a:r>
              <a:rPr lang="en-US" sz="1100" b="1" dirty="0" smtClean="0">
                <a:solidFill>
                  <a:schemeClr val="tx2"/>
                </a:solidFill>
              </a:rPr>
              <a:t>Their </a:t>
            </a:r>
            <a:r>
              <a:rPr lang="en-US" sz="1100" b="1" dirty="0">
                <a:solidFill>
                  <a:schemeClr val="tx2"/>
                </a:solidFill>
              </a:rPr>
              <a:t>identities are largely shaped by their position and formal power in the organization – which can make them arrogant and </a:t>
            </a:r>
            <a:r>
              <a:rPr lang="en-US" sz="1100" b="1" dirty="0" smtClean="0">
                <a:solidFill>
                  <a:schemeClr val="tx2"/>
                </a:solidFill>
              </a:rPr>
              <a:t>defensive.</a:t>
            </a:r>
          </a:p>
          <a:p>
            <a:pPr lvl="0"/>
            <a:endParaRPr lang="en-US" sz="1100" b="1" dirty="0" smtClean="0">
              <a:solidFill>
                <a:schemeClr val="tx2"/>
              </a:solidFill>
            </a:endParaRPr>
          </a:p>
          <a:p>
            <a:pPr marL="171450" lvl="0" indent="-171450">
              <a:buFont typeface="Arial" panose="020B0604020202020204" pitchFamily="34" charset="0"/>
              <a:buChar char="•"/>
            </a:pPr>
            <a:r>
              <a:rPr lang="en-US" sz="1100" b="1" dirty="0" smtClean="0">
                <a:solidFill>
                  <a:schemeClr val="tx2"/>
                </a:solidFill>
              </a:rPr>
              <a:t>Hard </a:t>
            </a:r>
            <a:r>
              <a:rPr lang="en-US" sz="1100" b="1" dirty="0">
                <a:solidFill>
                  <a:schemeClr val="tx2"/>
                </a:solidFill>
              </a:rPr>
              <a:t>for them to take responsibility for their own decisions/mistakes – mostly blame others. Think through situations to make themselves bullet proof. Plausible deniability to protect a cherished role. Have the team vote, and go with that</a:t>
            </a:r>
            <a:r>
              <a:rPr lang="en-US" sz="1100" b="1" dirty="0" smtClean="0">
                <a:solidFill>
                  <a:schemeClr val="tx2"/>
                </a:solidFill>
              </a:rPr>
              <a:t>.</a:t>
            </a:r>
          </a:p>
          <a:p>
            <a:pPr lvl="0"/>
            <a:endParaRPr lang="en-US" sz="1100" b="1" dirty="0">
              <a:solidFill>
                <a:schemeClr val="tx2"/>
              </a:solidFill>
            </a:endParaRPr>
          </a:p>
          <a:p>
            <a:pPr marL="171450" lvl="0" indent="-171450">
              <a:buFont typeface="Arial" panose="020B0604020202020204" pitchFamily="34" charset="0"/>
              <a:buChar char="•"/>
            </a:pPr>
            <a:r>
              <a:rPr lang="en-US" sz="1100" b="1" dirty="0">
                <a:solidFill>
                  <a:schemeClr val="tx2"/>
                </a:solidFill>
              </a:rPr>
              <a:t>They do not like conflict – which often leads to better decisions. They consequently smooth over challenges to make them go away – rather than embracing them.</a:t>
            </a:r>
          </a:p>
        </p:txBody>
      </p:sp>
      <p:sp>
        <p:nvSpPr>
          <p:cNvPr id="8" name="TextBox 7"/>
          <p:cNvSpPr txBox="1"/>
          <p:nvPr/>
        </p:nvSpPr>
        <p:spPr>
          <a:xfrm>
            <a:off x="941693" y="277667"/>
            <a:ext cx="7535839" cy="523220"/>
          </a:xfrm>
          <a:prstGeom prst="rect">
            <a:avLst/>
          </a:prstGeom>
          <a:noFill/>
        </p:spPr>
        <p:txBody>
          <a:bodyPr wrap="square" rtlCol="0">
            <a:spAutoFit/>
          </a:bodyPr>
          <a:lstStyle/>
          <a:p>
            <a:r>
              <a:rPr lang="en-US" sz="2800" dirty="0">
                <a:solidFill>
                  <a:prstClr val="white"/>
                </a:solidFill>
              </a:rPr>
              <a:t>LEVEL </a:t>
            </a:r>
            <a:r>
              <a:rPr lang="en-US" sz="2800" dirty="0" smtClean="0">
                <a:solidFill>
                  <a:prstClr val="white"/>
                </a:solidFill>
              </a:rPr>
              <a:t>3 MANAGERS – SUPPLEMENTAL NOTES</a:t>
            </a:r>
            <a:endParaRPr lang="en-US" sz="2800" dirty="0">
              <a:solidFill>
                <a:prstClr val="white"/>
              </a:solidFill>
            </a:endParaRPr>
          </a:p>
        </p:txBody>
      </p:sp>
      <p:sp>
        <p:nvSpPr>
          <p:cNvPr id="4" name="TextBox 3"/>
          <p:cNvSpPr txBox="1"/>
          <p:nvPr/>
        </p:nvSpPr>
        <p:spPr>
          <a:xfrm>
            <a:off x="5410200" y="5885304"/>
            <a:ext cx="3277571" cy="261610"/>
          </a:xfrm>
          <a:prstGeom prst="rect">
            <a:avLst/>
          </a:prstGeom>
          <a:noFill/>
        </p:spPr>
        <p:txBody>
          <a:bodyPr wrap="square" rtlCol="0">
            <a:spAutoFit/>
          </a:bodyPr>
          <a:lstStyle/>
          <a:p>
            <a:r>
              <a:rPr lang="en-US" sz="1100" dirty="0" smtClean="0">
                <a:solidFill>
                  <a:schemeClr val="tx2"/>
                </a:solidFill>
              </a:rPr>
              <a:t>Based on the work of Dr. Keith </a:t>
            </a:r>
            <a:r>
              <a:rPr lang="en-US" sz="1100" dirty="0" err="1" smtClean="0">
                <a:solidFill>
                  <a:schemeClr val="tx2"/>
                </a:solidFill>
              </a:rPr>
              <a:t>Eigel</a:t>
            </a:r>
            <a:r>
              <a:rPr lang="en-US" sz="1100" dirty="0" smtClean="0">
                <a:solidFill>
                  <a:schemeClr val="tx2"/>
                </a:solidFill>
              </a:rPr>
              <a:t>: Leaders Lyceum</a:t>
            </a:r>
            <a:endParaRPr lang="en-US" sz="1100" dirty="0">
              <a:solidFill>
                <a:schemeClr val="tx2"/>
              </a:solidFill>
            </a:endParaRPr>
          </a:p>
        </p:txBody>
      </p:sp>
    </p:spTree>
    <p:extLst>
      <p:ext uri="{BB962C8B-B14F-4D97-AF65-F5344CB8AC3E}">
        <p14:creationId xmlns:p14="http://schemas.microsoft.com/office/powerpoint/2010/main" val="135586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38175" y="38100"/>
            <a:ext cx="8001000" cy="914400"/>
          </a:xfrm>
          <a:prstGeom prst="rect">
            <a:avLst/>
          </a:prstGeom>
        </p:spPr>
        <p:txBody>
          <a:bodyPr>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en-US" sz="2800" dirty="0" smtClean="0">
                <a:solidFill>
                  <a:prstClr val="white"/>
                </a:solidFill>
              </a:rPr>
              <a:t>   MID-LIFE CRISIS</a:t>
            </a:r>
            <a:endParaRPr lang="en-US" sz="2800" dirty="0">
              <a:solidFill>
                <a:prstClr val="white"/>
              </a:solidFill>
            </a:endParaRPr>
          </a:p>
        </p:txBody>
      </p:sp>
      <p:pic>
        <p:nvPicPr>
          <p:cNvPr id="1028" name="Picture 4" descr="http://sr.photos2.fotosearch.com/bthumb/CLT/CLT001/km53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9923" y="1655618"/>
            <a:ext cx="3341543" cy="34015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blogcdn.com/www.parentdish.co.uk/media/2011/09/c3yg64-alamy-parentdish-131471146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62545"/>
            <a:ext cx="4825472" cy="3214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779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defTabSz="457200"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5" name="Slide Number Placeholder 4"/>
          <p:cNvSpPr>
            <a:spLocks noGrp="1"/>
          </p:cNvSpPr>
          <p:nvPr>
            <p:ph type="sldNum" sz="quarter" idx="12"/>
          </p:nvPr>
        </p:nvSpPr>
        <p:spPr/>
        <p:txBody>
          <a:bodyPr/>
          <a:lstStyle/>
          <a:p>
            <a:pPr defTabSz="457200" eaLnBrk="0" fontAlgn="base" hangingPunct="0">
              <a:spcBef>
                <a:spcPct val="0"/>
              </a:spcBef>
              <a:spcAft>
                <a:spcPct val="0"/>
              </a:spcAft>
            </a:pPr>
            <a:fld id="{D0DE3FD3-8CF1-4F73-BF1B-C53075A5CA60}" type="slidenum">
              <a:rPr lang="en-US" smtClean="0">
                <a:solidFill>
                  <a:prstClr val="black"/>
                </a:solidFill>
                <a:latin typeface="Arial" panose="020B0604020202020204" pitchFamily="34" charset="0"/>
              </a:rPr>
              <a:pPr defTabSz="457200" eaLnBrk="0" fontAlgn="base" hangingPunct="0">
                <a:spcBef>
                  <a:spcPct val="0"/>
                </a:spcBef>
                <a:spcAft>
                  <a:spcPct val="0"/>
                </a:spcAft>
              </a:pPr>
              <a:t>16</a:t>
            </a:fld>
            <a:endParaRPr lang="en-US">
              <a:solidFill>
                <a:prstClr val="black"/>
              </a:solidFill>
              <a:latin typeface="Arial" panose="020B0604020202020204" pitchFamily="34" charset="0"/>
            </a:endParaRPr>
          </a:p>
        </p:txBody>
      </p:sp>
      <p:sp>
        <p:nvSpPr>
          <p:cNvPr id="6" name="Title 1"/>
          <p:cNvSpPr txBox="1">
            <a:spLocks/>
          </p:cNvSpPr>
          <p:nvPr/>
        </p:nvSpPr>
        <p:spPr>
          <a:xfrm>
            <a:off x="638175" y="38100"/>
            <a:ext cx="8001000" cy="914400"/>
          </a:xfrm>
          <a:prstGeom prst="rect">
            <a:avLst/>
          </a:prstGeom>
        </p:spPr>
        <p:txBody>
          <a:bodyPr>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en-US" sz="2800" dirty="0" smtClean="0">
                <a:solidFill>
                  <a:prstClr val="white"/>
                </a:solidFill>
              </a:rPr>
              <a:t>   MID-LIFE CRISIS</a:t>
            </a:r>
            <a:endParaRPr lang="en-US" sz="2800" dirty="0">
              <a:solidFill>
                <a:prstClr val="white"/>
              </a:solidFill>
            </a:endParaRPr>
          </a:p>
        </p:txBody>
      </p:sp>
      <p:sp>
        <p:nvSpPr>
          <p:cNvPr id="7" name="TextBox 6"/>
          <p:cNvSpPr txBox="1"/>
          <p:nvPr/>
        </p:nvSpPr>
        <p:spPr>
          <a:xfrm>
            <a:off x="533400" y="1600200"/>
            <a:ext cx="7924800" cy="4278094"/>
          </a:xfrm>
          <a:prstGeom prst="rect">
            <a:avLst/>
          </a:prstGeom>
          <a:noFill/>
        </p:spPr>
        <p:txBody>
          <a:bodyPr wrap="square" rtlCol="0">
            <a:spAutoFit/>
          </a:bodyPr>
          <a:lstStyle/>
          <a:p>
            <a:pPr marL="457200" indent="-457200">
              <a:buFont typeface="Arial" panose="020B0604020202020204" pitchFamily="34" charset="0"/>
              <a:buChar char="•"/>
            </a:pPr>
            <a:r>
              <a:rPr lang="en-US" sz="3200" b="1" dirty="0" smtClean="0">
                <a:solidFill>
                  <a:schemeClr val="tx2"/>
                </a:solidFill>
              </a:rPr>
              <a:t>A mid-life crisis can come between L3 and L4</a:t>
            </a:r>
          </a:p>
          <a:p>
            <a:endParaRPr lang="en-US" sz="3200" b="1" dirty="0" smtClean="0">
              <a:solidFill>
                <a:schemeClr val="tx2"/>
              </a:solidFill>
            </a:endParaRPr>
          </a:p>
          <a:p>
            <a:pPr marL="457200" indent="-457200">
              <a:buFont typeface="Arial" panose="020B0604020202020204" pitchFamily="34" charset="0"/>
              <a:buChar char="•"/>
            </a:pPr>
            <a:r>
              <a:rPr lang="en-US" sz="3200" b="1" dirty="0" smtClean="0">
                <a:solidFill>
                  <a:schemeClr val="tx2"/>
                </a:solidFill>
              </a:rPr>
              <a:t>Instead of pushing through and finding meaning as you move into L4, a mid-life crisis often seeks a new external validation system.</a:t>
            </a:r>
          </a:p>
          <a:p>
            <a:pPr marL="457200" indent="-457200">
              <a:buFont typeface="Arial" panose="020B0604020202020204" pitchFamily="34" charset="0"/>
              <a:buChar char="•"/>
            </a:pPr>
            <a:endParaRPr lang="en-US" sz="2400" b="1" dirty="0">
              <a:solidFill>
                <a:schemeClr val="tx2"/>
              </a:solidFill>
            </a:endParaRPr>
          </a:p>
          <a:p>
            <a:pPr marL="457200" indent="-457200">
              <a:buFont typeface="Arial" panose="020B0604020202020204" pitchFamily="34" charset="0"/>
              <a:buChar char="•"/>
            </a:pPr>
            <a:endParaRPr lang="en-US" sz="2400" b="1" dirty="0">
              <a:solidFill>
                <a:schemeClr val="tx2"/>
              </a:solidFill>
            </a:endParaRPr>
          </a:p>
        </p:txBody>
      </p:sp>
    </p:spTree>
    <p:extLst>
      <p:ext uri="{BB962C8B-B14F-4D97-AF65-F5344CB8AC3E}">
        <p14:creationId xmlns:p14="http://schemas.microsoft.com/office/powerpoint/2010/main" val="25452329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38175" y="38100"/>
            <a:ext cx="8001000" cy="914400"/>
          </a:xfrm>
          <a:prstGeom prst="rect">
            <a:avLst/>
          </a:prstGeom>
        </p:spPr>
        <p:txBody>
          <a:bodyPr>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en-US" sz="2800" dirty="0" smtClean="0">
                <a:solidFill>
                  <a:prstClr val="white"/>
                </a:solidFill>
              </a:rPr>
              <a:t>   LEADERSHIP DEVELOPMENT – LEVEL 4</a:t>
            </a:r>
            <a:endParaRPr lang="en-US" sz="2800" dirty="0">
              <a:solidFill>
                <a:prstClr val="white"/>
              </a:solidFill>
            </a:endParaRPr>
          </a:p>
        </p:txBody>
      </p:sp>
      <p:cxnSp>
        <p:nvCxnSpPr>
          <p:cNvPr id="4" name="Straight Connector 3"/>
          <p:cNvCxnSpPr/>
          <p:nvPr/>
        </p:nvCxnSpPr>
        <p:spPr>
          <a:xfrm flipV="1">
            <a:off x="1225582" y="1679656"/>
            <a:ext cx="7689127" cy="4408816"/>
          </a:xfrm>
          <a:prstGeom prst="line">
            <a:avLst/>
          </a:prstGeom>
          <a:noFill/>
          <a:ln w="31750" cap="flat" cmpd="sng" algn="ctr">
            <a:solidFill>
              <a:schemeClr val="tx2">
                <a:lumMod val="75000"/>
              </a:schemeClr>
            </a:solidFill>
            <a:prstDash val="solid"/>
          </a:ln>
          <a:effectLst/>
        </p:spPr>
      </p:cxnSp>
      <p:sp>
        <p:nvSpPr>
          <p:cNvPr id="11" name="TextBox 10"/>
          <p:cNvSpPr txBox="1"/>
          <p:nvPr/>
        </p:nvSpPr>
        <p:spPr>
          <a:xfrm>
            <a:off x="1711706" y="5827097"/>
            <a:ext cx="276038" cy="307777"/>
          </a:xfrm>
          <a:prstGeom prst="rect">
            <a:avLst/>
          </a:prstGeom>
          <a:noFill/>
        </p:spPr>
        <p:txBody>
          <a:bodyPr wrap="none" rtlCol="0">
            <a:spAutoFit/>
          </a:bodyPr>
          <a:lstStyle/>
          <a:p>
            <a:r>
              <a:rPr lang="en-US" sz="1400" b="1" kern="0" dirty="0" smtClean="0">
                <a:solidFill>
                  <a:srgbClr val="1F497D"/>
                </a:solidFill>
              </a:rPr>
              <a:t>1</a:t>
            </a:r>
          </a:p>
        </p:txBody>
      </p:sp>
      <p:sp>
        <p:nvSpPr>
          <p:cNvPr id="12" name="TextBox 11"/>
          <p:cNvSpPr txBox="1"/>
          <p:nvPr/>
        </p:nvSpPr>
        <p:spPr>
          <a:xfrm>
            <a:off x="2925444" y="5071892"/>
            <a:ext cx="276038" cy="307777"/>
          </a:xfrm>
          <a:prstGeom prst="rect">
            <a:avLst/>
          </a:prstGeom>
          <a:noFill/>
        </p:spPr>
        <p:txBody>
          <a:bodyPr wrap="none" rtlCol="0">
            <a:spAutoFit/>
          </a:bodyPr>
          <a:lstStyle/>
          <a:p>
            <a:r>
              <a:rPr lang="en-US" sz="1400" b="1" kern="0" dirty="0" smtClean="0">
                <a:solidFill>
                  <a:srgbClr val="1F497D"/>
                </a:solidFill>
              </a:rPr>
              <a:t>2</a:t>
            </a:r>
          </a:p>
        </p:txBody>
      </p:sp>
      <p:sp>
        <p:nvSpPr>
          <p:cNvPr id="13" name="TextBox 12"/>
          <p:cNvSpPr txBox="1"/>
          <p:nvPr/>
        </p:nvSpPr>
        <p:spPr>
          <a:xfrm>
            <a:off x="4296215" y="4375327"/>
            <a:ext cx="276038" cy="307777"/>
          </a:xfrm>
          <a:prstGeom prst="rect">
            <a:avLst/>
          </a:prstGeom>
          <a:noFill/>
        </p:spPr>
        <p:txBody>
          <a:bodyPr wrap="none" rtlCol="0">
            <a:spAutoFit/>
          </a:bodyPr>
          <a:lstStyle/>
          <a:p>
            <a:r>
              <a:rPr lang="en-US" sz="1400" b="1" kern="0" dirty="0" smtClean="0">
                <a:solidFill>
                  <a:srgbClr val="1F497D"/>
                </a:solidFill>
              </a:rPr>
              <a:t>3</a:t>
            </a:r>
          </a:p>
        </p:txBody>
      </p:sp>
      <p:sp>
        <p:nvSpPr>
          <p:cNvPr id="14" name="TextBox 13"/>
          <p:cNvSpPr txBox="1"/>
          <p:nvPr/>
        </p:nvSpPr>
        <p:spPr>
          <a:xfrm>
            <a:off x="7086600" y="2791557"/>
            <a:ext cx="276038" cy="307777"/>
          </a:xfrm>
          <a:prstGeom prst="rect">
            <a:avLst/>
          </a:prstGeom>
          <a:noFill/>
        </p:spPr>
        <p:txBody>
          <a:bodyPr wrap="none" rtlCol="0">
            <a:spAutoFit/>
          </a:bodyPr>
          <a:lstStyle/>
          <a:p>
            <a:r>
              <a:rPr lang="en-US" sz="1400" b="1" kern="0" dirty="0" smtClean="0">
                <a:solidFill>
                  <a:srgbClr val="1F497D"/>
                </a:solidFill>
              </a:rPr>
              <a:t>4</a:t>
            </a:r>
          </a:p>
        </p:txBody>
      </p:sp>
      <p:sp>
        <p:nvSpPr>
          <p:cNvPr id="15" name="TextBox 14"/>
          <p:cNvSpPr txBox="1"/>
          <p:nvPr/>
        </p:nvSpPr>
        <p:spPr>
          <a:xfrm>
            <a:off x="8534318" y="1953933"/>
            <a:ext cx="276038" cy="307777"/>
          </a:xfrm>
          <a:prstGeom prst="rect">
            <a:avLst/>
          </a:prstGeom>
          <a:noFill/>
        </p:spPr>
        <p:txBody>
          <a:bodyPr wrap="none" rtlCol="0">
            <a:spAutoFit/>
          </a:bodyPr>
          <a:lstStyle/>
          <a:p>
            <a:r>
              <a:rPr lang="en-US" sz="1400" b="1" kern="0" dirty="0" smtClean="0">
                <a:solidFill>
                  <a:srgbClr val="1F497D"/>
                </a:solidFill>
              </a:rPr>
              <a:t>5</a:t>
            </a:r>
          </a:p>
        </p:txBody>
      </p:sp>
      <p:sp>
        <p:nvSpPr>
          <p:cNvPr id="20" name="TextBox 19"/>
          <p:cNvSpPr txBox="1"/>
          <p:nvPr/>
        </p:nvSpPr>
        <p:spPr>
          <a:xfrm>
            <a:off x="471834" y="5532917"/>
            <a:ext cx="1412274" cy="292388"/>
          </a:xfrm>
          <a:prstGeom prst="rect">
            <a:avLst/>
          </a:prstGeom>
          <a:noFill/>
        </p:spPr>
        <p:txBody>
          <a:bodyPr wrap="square" rtlCol="0">
            <a:spAutoFit/>
          </a:bodyPr>
          <a:lstStyle/>
          <a:p>
            <a:r>
              <a:rPr lang="en-US" sz="1300" b="1" kern="0" dirty="0" smtClean="0">
                <a:solidFill>
                  <a:srgbClr val="1F497D"/>
                </a:solidFill>
              </a:rPr>
              <a:t>Perceptions</a:t>
            </a:r>
          </a:p>
        </p:txBody>
      </p:sp>
      <p:sp>
        <p:nvSpPr>
          <p:cNvPr id="21" name="TextBox 20"/>
          <p:cNvSpPr txBox="1"/>
          <p:nvPr/>
        </p:nvSpPr>
        <p:spPr>
          <a:xfrm rot="19693521">
            <a:off x="1241322" y="4433375"/>
            <a:ext cx="3644282" cy="323165"/>
          </a:xfrm>
          <a:prstGeom prst="rect">
            <a:avLst/>
          </a:prstGeom>
          <a:noFill/>
          <a:ln w="22225">
            <a:noFill/>
          </a:ln>
        </p:spPr>
        <p:txBody>
          <a:bodyPr wrap="square" rtlCol="0">
            <a:spAutoFit/>
          </a:bodyPr>
          <a:lstStyle>
            <a:defPPr>
              <a:defRPr lang="en-US"/>
            </a:defPPr>
            <a:lvl1pPr>
              <a:defRPr sz="1600">
                <a:effectLst>
                  <a:outerShdw blurRad="38100" dist="38100" dir="2700000" algn="tl">
                    <a:srgbClr val="000000">
                      <a:alpha val="43137"/>
                    </a:srgbClr>
                  </a:outerShdw>
                </a:effectLst>
              </a:defRPr>
            </a:lvl1pPr>
          </a:lstStyle>
          <a:p>
            <a:pPr algn="ctr"/>
            <a:r>
              <a:rPr lang="en-US" sz="1400" u="sng" kern="0" dirty="0">
                <a:solidFill>
                  <a:srgbClr val="1F497D"/>
                </a:solidFill>
              </a:rPr>
              <a:t>Understanding</a:t>
            </a:r>
            <a:r>
              <a:rPr lang="en-US" sz="1500" u="sng" kern="0" dirty="0">
                <a:solidFill>
                  <a:srgbClr val="1F497D"/>
                </a:solidFill>
              </a:rPr>
              <a:t> </a:t>
            </a:r>
            <a:r>
              <a:rPr lang="en-US" sz="1500" u="sng" kern="0" dirty="0" smtClean="0">
                <a:solidFill>
                  <a:srgbClr val="1F497D"/>
                </a:solidFill>
              </a:rPr>
              <a:t>from Outside-In</a:t>
            </a:r>
            <a:endParaRPr lang="en-US" sz="1500" u="sng" kern="0" dirty="0">
              <a:solidFill>
                <a:srgbClr val="1F497D"/>
              </a:solidFill>
            </a:endParaRPr>
          </a:p>
        </p:txBody>
      </p:sp>
      <p:sp>
        <p:nvSpPr>
          <p:cNvPr id="22" name="TextBox 21"/>
          <p:cNvSpPr txBox="1"/>
          <p:nvPr/>
        </p:nvSpPr>
        <p:spPr>
          <a:xfrm rot="19761211">
            <a:off x="5277569" y="2222078"/>
            <a:ext cx="3191586" cy="323165"/>
          </a:xfrm>
          <a:prstGeom prst="rect">
            <a:avLst/>
          </a:prstGeom>
          <a:noFill/>
          <a:ln w="22225">
            <a:noFill/>
          </a:ln>
        </p:spPr>
        <p:txBody>
          <a:bodyPr wrap="square" rtlCol="0">
            <a:spAutoFit/>
          </a:bodyPr>
          <a:lstStyle/>
          <a:p>
            <a:pPr algn="ctr"/>
            <a:r>
              <a:rPr lang="en-US" sz="1500" u="sng" kern="0" dirty="0" smtClean="0">
                <a:solidFill>
                  <a:srgbClr val="1F497D"/>
                </a:solidFill>
                <a:effectLst>
                  <a:outerShdw blurRad="38100" dist="38100" dir="2700000" algn="tl">
                    <a:srgbClr val="000000">
                      <a:alpha val="43137"/>
                    </a:srgbClr>
                  </a:outerShdw>
                </a:effectLst>
              </a:rPr>
              <a:t>Understanding </a:t>
            </a:r>
            <a:r>
              <a:rPr lang="en-US" sz="1400" u="sng" kern="0" dirty="0" smtClean="0">
                <a:solidFill>
                  <a:srgbClr val="1F497D"/>
                </a:solidFill>
                <a:effectLst>
                  <a:outerShdw blurRad="38100" dist="38100" dir="2700000" algn="tl">
                    <a:srgbClr val="000000">
                      <a:alpha val="43137"/>
                    </a:srgbClr>
                  </a:outerShdw>
                </a:effectLst>
              </a:rPr>
              <a:t>from</a:t>
            </a:r>
            <a:r>
              <a:rPr lang="en-US" sz="1500" u="sng" kern="0" dirty="0" smtClean="0">
                <a:solidFill>
                  <a:srgbClr val="1F497D"/>
                </a:solidFill>
                <a:effectLst>
                  <a:outerShdw blurRad="38100" dist="38100" dir="2700000" algn="tl">
                    <a:srgbClr val="000000">
                      <a:alpha val="43137"/>
                    </a:srgbClr>
                  </a:outerShdw>
                </a:effectLst>
              </a:rPr>
              <a:t> Inside-Out</a:t>
            </a:r>
          </a:p>
        </p:txBody>
      </p:sp>
      <p:sp>
        <p:nvSpPr>
          <p:cNvPr id="26" name="Slide Number Placeholder 3"/>
          <p:cNvSpPr txBox="1">
            <a:spLocks/>
          </p:cNvSpPr>
          <p:nvPr/>
        </p:nvSpPr>
        <p:spPr bwMode="auto">
          <a:xfrm>
            <a:off x="6575562" y="6394252"/>
            <a:ext cx="2133600" cy="238125"/>
          </a:xfrm>
          <a:prstGeom prst="rect">
            <a:avLst/>
          </a:prstGeom>
          <a:noFill/>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dirty="0">
              <a:solidFill>
                <a:prstClr val="black"/>
              </a:solidFill>
              <a:latin typeface="Palatino Linotype" panose="02040502050505030304" pitchFamily="18" charset="0"/>
            </a:endParaRPr>
          </a:p>
        </p:txBody>
      </p:sp>
      <p:sp>
        <p:nvSpPr>
          <p:cNvPr id="27" name="TextBox 26"/>
          <p:cNvSpPr txBox="1"/>
          <p:nvPr/>
        </p:nvSpPr>
        <p:spPr>
          <a:xfrm>
            <a:off x="215524" y="952500"/>
            <a:ext cx="4820683" cy="3123932"/>
          </a:xfrm>
          <a:prstGeom prst="rect">
            <a:avLst/>
          </a:prstGeom>
          <a:noFill/>
        </p:spPr>
        <p:txBody>
          <a:bodyPr wrap="square" rtlCol="0">
            <a:spAutoFit/>
          </a:bodyPr>
          <a:lstStyle/>
          <a:p>
            <a:pPr algn="ctr"/>
            <a:r>
              <a:rPr lang="en-US" sz="1500" b="1" u="sng" kern="0" dirty="0" smtClean="0">
                <a:solidFill>
                  <a:srgbClr val="1F497D"/>
                </a:solidFill>
              </a:rPr>
              <a:t>Taking Ownership of your Life</a:t>
            </a:r>
          </a:p>
          <a:p>
            <a:pPr marL="285750" lvl="0" indent="-285750">
              <a:buFont typeface="Arial" panose="020B0604020202020204" pitchFamily="34" charset="0"/>
              <a:buChar char="•"/>
            </a:pPr>
            <a:r>
              <a:rPr lang="en-US" sz="1400" b="1" kern="0" dirty="0" smtClean="0">
                <a:solidFill>
                  <a:srgbClr val="1F497D"/>
                </a:solidFill>
              </a:rPr>
              <a:t>Self defining/authored</a:t>
            </a:r>
          </a:p>
          <a:p>
            <a:pPr marL="285750" lvl="0" indent="-285750">
              <a:buFont typeface="Arial" panose="020B0604020202020204" pitchFamily="34" charset="0"/>
              <a:buChar char="•"/>
            </a:pPr>
            <a:r>
              <a:rPr lang="en-US" sz="1400" b="1" kern="0" dirty="0" smtClean="0">
                <a:solidFill>
                  <a:srgbClr val="1F497D"/>
                </a:solidFill>
              </a:rPr>
              <a:t>It’s not where you are leading </a:t>
            </a:r>
            <a:r>
              <a:rPr lang="en-US" sz="1400" b="1" u="sng" kern="0" dirty="0" smtClean="0">
                <a:solidFill>
                  <a:srgbClr val="1F497D"/>
                </a:solidFill>
              </a:rPr>
              <a:t>to </a:t>
            </a:r>
            <a:r>
              <a:rPr lang="en-US" sz="1400" b="1" kern="0" dirty="0" smtClean="0">
                <a:solidFill>
                  <a:srgbClr val="1F497D"/>
                </a:solidFill>
              </a:rPr>
              <a:t>– it’s where you are leading </a:t>
            </a:r>
            <a:r>
              <a:rPr lang="en-US" sz="1400" b="1" u="sng" kern="0" dirty="0" smtClean="0">
                <a:solidFill>
                  <a:srgbClr val="1F497D"/>
                </a:solidFill>
              </a:rPr>
              <a:t>from</a:t>
            </a:r>
          </a:p>
          <a:p>
            <a:pPr marL="285750" indent="-285750">
              <a:buFont typeface="Arial" panose="020B0604020202020204" pitchFamily="34" charset="0"/>
              <a:buChar char="•"/>
            </a:pPr>
            <a:r>
              <a:rPr lang="en-US" sz="1400" b="1" kern="0" dirty="0">
                <a:solidFill>
                  <a:srgbClr val="1F497D"/>
                </a:solidFill>
              </a:rPr>
              <a:t>Sets vision, self-initiates, </a:t>
            </a:r>
            <a:r>
              <a:rPr lang="en-US" sz="1400" b="1" kern="0" dirty="0" smtClean="0">
                <a:solidFill>
                  <a:srgbClr val="1F497D"/>
                </a:solidFill>
              </a:rPr>
              <a:t>self-corrects</a:t>
            </a:r>
            <a:endParaRPr lang="en-US" sz="1400" b="1" kern="0" dirty="0">
              <a:solidFill>
                <a:srgbClr val="1F497D"/>
              </a:solidFill>
            </a:endParaRPr>
          </a:p>
          <a:p>
            <a:pPr marL="285750" lvl="0" indent="-285750">
              <a:buFont typeface="Arial" panose="020B0604020202020204" pitchFamily="34" charset="0"/>
              <a:buChar char="•"/>
            </a:pPr>
            <a:r>
              <a:rPr lang="en-US" sz="1400" b="1" kern="0" dirty="0" smtClean="0">
                <a:solidFill>
                  <a:srgbClr val="1F497D"/>
                </a:solidFill>
              </a:rPr>
              <a:t>Has a system they adhere to (GPS)</a:t>
            </a:r>
          </a:p>
          <a:p>
            <a:pPr marL="285750" lvl="0" indent="-285750">
              <a:buFont typeface="Arial" panose="020B0604020202020204" pitchFamily="34" charset="0"/>
              <a:buChar char="•"/>
            </a:pPr>
            <a:r>
              <a:rPr lang="en-US" sz="1400" b="1" kern="0" dirty="0" smtClean="0">
                <a:solidFill>
                  <a:srgbClr val="1F497D"/>
                </a:solidFill>
              </a:rPr>
              <a:t>Concerned </a:t>
            </a:r>
            <a:r>
              <a:rPr lang="en-US" sz="1400" b="1" kern="0" dirty="0">
                <a:solidFill>
                  <a:srgbClr val="1F497D"/>
                </a:solidFill>
              </a:rPr>
              <a:t>about </a:t>
            </a:r>
            <a:r>
              <a:rPr lang="en-US" sz="1400" b="1" kern="0" dirty="0" smtClean="0">
                <a:solidFill>
                  <a:srgbClr val="1F497D"/>
                </a:solidFill>
              </a:rPr>
              <a:t>goals, standards, objectives</a:t>
            </a:r>
            <a:endParaRPr lang="en-US" sz="1400" b="1" kern="0" dirty="0">
              <a:solidFill>
                <a:srgbClr val="1F497D"/>
              </a:solidFill>
            </a:endParaRPr>
          </a:p>
          <a:p>
            <a:pPr marL="285750" lvl="0" indent="-285750">
              <a:buFont typeface="Arial" panose="020B0604020202020204" pitchFamily="34" charset="0"/>
              <a:buChar char="•"/>
            </a:pPr>
            <a:r>
              <a:rPr lang="en-US" sz="1400" b="1" kern="0" dirty="0">
                <a:solidFill>
                  <a:srgbClr val="1F497D"/>
                </a:solidFill>
              </a:rPr>
              <a:t>Shows </a:t>
            </a:r>
            <a:r>
              <a:rPr lang="en-US" sz="1400" b="1" kern="0" dirty="0" smtClean="0">
                <a:solidFill>
                  <a:srgbClr val="1F497D"/>
                </a:solidFill>
              </a:rPr>
              <a:t>compassion without </a:t>
            </a:r>
            <a:r>
              <a:rPr lang="en-US" sz="1400" b="1" kern="0" dirty="0">
                <a:solidFill>
                  <a:srgbClr val="1F497D"/>
                </a:solidFill>
              </a:rPr>
              <a:t>owning others well </a:t>
            </a:r>
            <a:r>
              <a:rPr lang="en-US" sz="1400" b="1" kern="0" dirty="0" smtClean="0">
                <a:solidFill>
                  <a:srgbClr val="1F497D"/>
                </a:solidFill>
              </a:rPr>
              <a:t>being</a:t>
            </a:r>
          </a:p>
          <a:p>
            <a:pPr marL="285750" lvl="0" indent="-285750">
              <a:buFont typeface="Arial" panose="020B0604020202020204" pitchFamily="34" charset="0"/>
              <a:buChar char="•"/>
            </a:pPr>
            <a:r>
              <a:rPr lang="en-US" sz="1400" b="1" kern="0" dirty="0" smtClean="0">
                <a:solidFill>
                  <a:srgbClr val="1F497D"/>
                </a:solidFill>
              </a:rPr>
              <a:t>Secure enough to listen, confident enough to make hard decisions</a:t>
            </a:r>
            <a:endParaRPr lang="en-US" sz="1400" b="1" kern="0" dirty="0">
              <a:solidFill>
                <a:srgbClr val="1F497D"/>
              </a:solidFill>
            </a:endParaRPr>
          </a:p>
          <a:p>
            <a:pPr marL="285750" lvl="0" indent="-285750">
              <a:buFont typeface="Arial" panose="020B0604020202020204" pitchFamily="34" charset="0"/>
              <a:buChar char="•"/>
            </a:pPr>
            <a:r>
              <a:rPr lang="en-US" sz="1400" b="1" kern="0" dirty="0">
                <a:solidFill>
                  <a:srgbClr val="1F497D"/>
                </a:solidFill>
              </a:rPr>
              <a:t>Uses feedback to </a:t>
            </a:r>
            <a:r>
              <a:rPr lang="en-US" sz="1400" b="1" u="sng" kern="0" dirty="0" err="1">
                <a:solidFill>
                  <a:srgbClr val="1F497D"/>
                </a:solidFill>
              </a:rPr>
              <a:t>REfine</a:t>
            </a:r>
            <a:r>
              <a:rPr lang="en-US" sz="1400" b="1" kern="0" dirty="0">
                <a:solidFill>
                  <a:srgbClr val="1F497D"/>
                </a:solidFill>
              </a:rPr>
              <a:t> not </a:t>
            </a:r>
            <a:r>
              <a:rPr lang="en-US" sz="1400" b="1" u="sng" kern="0" dirty="0" smtClean="0">
                <a:solidFill>
                  <a:srgbClr val="1F497D"/>
                </a:solidFill>
              </a:rPr>
              <a:t>Define</a:t>
            </a:r>
          </a:p>
          <a:p>
            <a:pPr marL="285750" indent="-285750">
              <a:buFont typeface="Arial" panose="020B0604020202020204" pitchFamily="34" charset="0"/>
              <a:buChar char="•"/>
            </a:pPr>
            <a:r>
              <a:rPr lang="en-US" sz="1400" b="1" kern="0" dirty="0">
                <a:solidFill>
                  <a:srgbClr val="1F497D"/>
                </a:solidFill>
              </a:rPr>
              <a:t>Grants others </a:t>
            </a:r>
            <a:r>
              <a:rPr lang="en-US" sz="1400" b="1" kern="0" dirty="0" smtClean="0">
                <a:solidFill>
                  <a:srgbClr val="1F497D"/>
                </a:solidFill>
              </a:rPr>
              <a:t>autonomy, can go to their level</a:t>
            </a:r>
            <a:endParaRPr lang="en-US" sz="1400" b="1" u="sng" kern="0" dirty="0">
              <a:solidFill>
                <a:srgbClr val="1F497D"/>
              </a:solidFill>
            </a:endParaRPr>
          </a:p>
          <a:p>
            <a:pPr marL="285750" lvl="0" indent="-285750">
              <a:buFont typeface="Arial" panose="020B0604020202020204" pitchFamily="34" charset="0"/>
              <a:buChar char="•"/>
            </a:pPr>
            <a:r>
              <a:rPr lang="en-US" sz="1400" b="1" kern="0" dirty="0" smtClean="0">
                <a:solidFill>
                  <a:srgbClr val="1F497D"/>
                </a:solidFill>
              </a:rPr>
              <a:t>Delegates, so staff grow</a:t>
            </a:r>
          </a:p>
          <a:p>
            <a:pPr marL="285750" lvl="0" indent="-285750">
              <a:buFont typeface="Arial" panose="020B0604020202020204" pitchFamily="34" charset="0"/>
              <a:buChar char="•"/>
            </a:pPr>
            <a:r>
              <a:rPr lang="en-US" sz="1400" b="1" kern="0" dirty="0" smtClean="0">
                <a:solidFill>
                  <a:srgbClr val="1F497D"/>
                </a:solidFill>
              </a:rPr>
              <a:t>Average </a:t>
            </a:r>
            <a:r>
              <a:rPr lang="en-US" sz="1400" b="1" kern="0" dirty="0">
                <a:solidFill>
                  <a:srgbClr val="1F497D"/>
                </a:solidFill>
              </a:rPr>
              <a:t>age is 44; can be </a:t>
            </a:r>
            <a:r>
              <a:rPr lang="en-US" sz="1400" b="1" kern="0" dirty="0" smtClean="0">
                <a:solidFill>
                  <a:srgbClr val="1F497D"/>
                </a:solidFill>
              </a:rPr>
              <a:t>55, not often &lt;35.</a:t>
            </a:r>
            <a:endParaRPr lang="en-US" sz="1400" b="1" kern="0" dirty="0">
              <a:solidFill>
                <a:srgbClr val="1F497D"/>
              </a:solidFill>
            </a:endParaRPr>
          </a:p>
        </p:txBody>
      </p:sp>
      <p:sp>
        <p:nvSpPr>
          <p:cNvPr id="28" name="Oval 27"/>
          <p:cNvSpPr/>
          <p:nvPr/>
        </p:nvSpPr>
        <p:spPr>
          <a:xfrm rot="19846680">
            <a:off x="1399721" y="4330876"/>
            <a:ext cx="3415226" cy="625362"/>
          </a:xfrm>
          <a:prstGeom prst="ellipse">
            <a:avLst/>
          </a:prstGeom>
          <a:noFill/>
          <a:ln w="25400" cap="flat" cmpd="sng" algn="ctr">
            <a:solidFill>
              <a:schemeClr val="tx2">
                <a:lumMod val="75000"/>
              </a:schemeClr>
            </a:solidFill>
            <a:prstDash val="solid"/>
          </a:ln>
          <a:effectLst/>
        </p:spPr>
        <p:txBody>
          <a:bodyPr rtlCol="0" anchor="ctr"/>
          <a:lstStyle/>
          <a:p>
            <a:pPr algn="ctr"/>
            <a:endParaRPr lang="en-US" kern="0" smtClean="0">
              <a:solidFill>
                <a:srgbClr val="1F497D"/>
              </a:solidFill>
            </a:endParaRPr>
          </a:p>
        </p:txBody>
      </p:sp>
      <p:sp>
        <p:nvSpPr>
          <p:cNvPr id="29" name="Oval 28"/>
          <p:cNvSpPr/>
          <p:nvPr/>
        </p:nvSpPr>
        <p:spPr>
          <a:xfrm rot="19846680">
            <a:off x="5296000" y="2061487"/>
            <a:ext cx="3311592" cy="648237"/>
          </a:xfrm>
          <a:prstGeom prst="ellipse">
            <a:avLst/>
          </a:prstGeom>
          <a:noFill/>
          <a:ln w="25400" cap="flat" cmpd="sng" algn="ctr">
            <a:solidFill>
              <a:schemeClr val="tx2">
                <a:lumMod val="75000"/>
              </a:schemeClr>
            </a:solidFill>
            <a:prstDash val="solid"/>
          </a:ln>
          <a:effectLst/>
        </p:spPr>
        <p:txBody>
          <a:bodyPr rtlCol="0" anchor="ctr"/>
          <a:lstStyle/>
          <a:p>
            <a:pPr algn="ctr"/>
            <a:endParaRPr lang="en-US" kern="0" smtClean="0">
              <a:solidFill>
                <a:srgbClr val="1F497D"/>
              </a:solidFill>
            </a:endParaRPr>
          </a:p>
        </p:txBody>
      </p:sp>
      <p:sp>
        <p:nvSpPr>
          <p:cNvPr id="2" name="TextBox 1"/>
          <p:cNvSpPr txBox="1"/>
          <p:nvPr/>
        </p:nvSpPr>
        <p:spPr>
          <a:xfrm>
            <a:off x="6019799" y="3209844"/>
            <a:ext cx="3022981" cy="1600438"/>
          </a:xfrm>
          <a:prstGeom prst="rect">
            <a:avLst/>
          </a:prstGeom>
          <a:noFill/>
        </p:spPr>
        <p:txBody>
          <a:bodyPr wrap="square" rtlCol="0">
            <a:spAutoFit/>
          </a:bodyPr>
          <a:lstStyle/>
          <a:p>
            <a:pPr algn="ctr"/>
            <a:r>
              <a:rPr lang="en-US" sz="1400" b="1" u="sng" dirty="0" smtClean="0">
                <a:solidFill>
                  <a:srgbClr val="1F497D"/>
                </a:solidFill>
              </a:rPr>
              <a:t>What They Say/Do</a:t>
            </a:r>
          </a:p>
          <a:p>
            <a:pPr marL="285750" indent="-285750">
              <a:buFont typeface="Arial" panose="020B0604020202020204" pitchFamily="34" charset="0"/>
              <a:buChar char="•"/>
            </a:pPr>
            <a:r>
              <a:rPr lang="en-US" sz="1400" b="1" dirty="0" smtClean="0">
                <a:solidFill>
                  <a:srgbClr val="1F497D"/>
                </a:solidFill>
              </a:rPr>
              <a:t>The buck stops with me</a:t>
            </a:r>
          </a:p>
          <a:p>
            <a:pPr marL="285750" indent="-285750">
              <a:buFont typeface="Arial" panose="020B0604020202020204" pitchFamily="34" charset="0"/>
              <a:buChar char="•"/>
            </a:pPr>
            <a:r>
              <a:rPr lang="en-US" sz="1400" b="1" dirty="0" smtClean="0">
                <a:solidFill>
                  <a:srgbClr val="1F497D"/>
                </a:solidFill>
              </a:rPr>
              <a:t>That’s something I am not willing to do.  Do the right thing.</a:t>
            </a:r>
          </a:p>
          <a:p>
            <a:pPr marL="285750" indent="-285750">
              <a:buFont typeface="Arial" panose="020B0604020202020204" pitchFamily="34" charset="0"/>
              <a:buChar char="•"/>
            </a:pPr>
            <a:r>
              <a:rPr lang="en-US" sz="1400" b="1" dirty="0" smtClean="0">
                <a:solidFill>
                  <a:srgbClr val="1F497D"/>
                </a:solidFill>
              </a:rPr>
              <a:t>I listen to all input, then decide</a:t>
            </a:r>
          </a:p>
          <a:p>
            <a:pPr marL="285750" indent="-285750">
              <a:buFont typeface="Arial" panose="020B0604020202020204" pitchFamily="34" charset="0"/>
              <a:buChar char="•"/>
            </a:pPr>
            <a:r>
              <a:rPr lang="en-US" sz="1400" b="1" dirty="0" smtClean="0">
                <a:solidFill>
                  <a:srgbClr val="1F497D"/>
                </a:solidFill>
              </a:rPr>
              <a:t>Let’s agree to disagree</a:t>
            </a:r>
          </a:p>
          <a:p>
            <a:pPr marL="285750" indent="-285750">
              <a:buFont typeface="Arial" panose="020B0604020202020204" pitchFamily="34" charset="0"/>
              <a:buChar char="•"/>
            </a:pPr>
            <a:r>
              <a:rPr lang="en-US" sz="1400" b="1" dirty="0" smtClean="0">
                <a:solidFill>
                  <a:srgbClr val="1F497D"/>
                </a:solidFill>
              </a:rPr>
              <a:t>Okay with conflict, manage it.</a:t>
            </a:r>
          </a:p>
        </p:txBody>
      </p:sp>
      <p:sp>
        <p:nvSpPr>
          <p:cNvPr id="3" name="TextBox 2"/>
          <p:cNvSpPr txBox="1"/>
          <p:nvPr/>
        </p:nvSpPr>
        <p:spPr>
          <a:xfrm>
            <a:off x="3062690" y="5457992"/>
            <a:ext cx="5980090" cy="307777"/>
          </a:xfrm>
          <a:prstGeom prst="rect">
            <a:avLst/>
          </a:prstGeom>
          <a:noFill/>
        </p:spPr>
        <p:txBody>
          <a:bodyPr wrap="square" rtlCol="0">
            <a:spAutoFit/>
          </a:bodyPr>
          <a:lstStyle/>
          <a:p>
            <a:r>
              <a:rPr lang="en-US" sz="1400" b="1" u="sng" dirty="0" smtClean="0">
                <a:solidFill>
                  <a:schemeClr val="tx2"/>
                </a:solidFill>
              </a:rPr>
              <a:t>Moving to LL5</a:t>
            </a:r>
            <a:r>
              <a:rPr lang="en-US" sz="1400" b="1" dirty="0" smtClean="0">
                <a:solidFill>
                  <a:schemeClr val="tx2"/>
                </a:solidFill>
              </a:rPr>
              <a:t>: Realizing the inadequacy of our current understanding </a:t>
            </a:r>
            <a:endParaRPr lang="en-US" sz="1400" b="1" dirty="0">
              <a:solidFill>
                <a:schemeClr val="tx2"/>
              </a:solidFill>
            </a:endParaRPr>
          </a:p>
        </p:txBody>
      </p:sp>
      <p:sp>
        <p:nvSpPr>
          <p:cNvPr id="18" name="TextBox 17"/>
          <p:cNvSpPr txBox="1"/>
          <p:nvPr/>
        </p:nvSpPr>
        <p:spPr>
          <a:xfrm>
            <a:off x="4590565" y="5780696"/>
            <a:ext cx="4123978" cy="307777"/>
          </a:xfrm>
          <a:prstGeom prst="rect">
            <a:avLst/>
          </a:prstGeom>
          <a:noFill/>
        </p:spPr>
        <p:txBody>
          <a:bodyPr wrap="square" rtlCol="0">
            <a:spAutoFit/>
          </a:bodyPr>
          <a:lstStyle/>
          <a:p>
            <a:r>
              <a:rPr lang="en-US" sz="1400" dirty="0" smtClean="0">
                <a:solidFill>
                  <a:schemeClr val="tx2"/>
                </a:solidFill>
              </a:rPr>
              <a:t>Based on the work of Dr. Keith </a:t>
            </a:r>
            <a:r>
              <a:rPr lang="en-US" sz="1400" dirty="0" err="1" smtClean="0">
                <a:solidFill>
                  <a:schemeClr val="tx2"/>
                </a:solidFill>
              </a:rPr>
              <a:t>Eigel</a:t>
            </a:r>
            <a:r>
              <a:rPr lang="en-US" sz="1400" dirty="0" smtClean="0">
                <a:solidFill>
                  <a:schemeClr val="tx2"/>
                </a:solidFill>
              </a:rPr>
              <a:t>: Leaders Lyceum</a:t>
            </a:r>
            <a:endParaRPr lang="en-US" sz="1400" dirty="0">
              <a:solidFill>
                <a:schemeClr val="tx2"/>
              </a:solidFill>
            </a:endParaRPr>
          </a:p>
        </p:txBody>
      </p:sp>
      <p:sp>
        <p:nvSpPr>
          <p:cNvPr id="19" name="TextBox 18"/>
          <p:cNvSpPr txBox="1"/>
          <p:nvPr/>
        </p:nvSpPr>
        <p:spPr>
          <a:xfrm>
            <a:off x="5240151" y="3407111"/>
            <a:ext cx="373147" cy="646331"/>
          </a:xfrm>
          <a:prstGeom prst="rect">
            <a:avLst/>
          </a:prstGeom>
          <a:noFill/>
        </p:spPr>
        <p:txBody>
          <a:bodyPr wrap="square" rtlCol="0">
            <a:spAutoFit/>
          </a:bodyPr>
          <a:lstStyle/>
          <a:p>
            <a:pPr defTabSz="457200" eaLnBrk="0" fontAlgn="base" hangingPunct="0">
              <a:spcBef>
                <a:spcPct val="0"/>
              </a:spcBef>
              <a:spcAft>
                <a:spcPct val="0"/>
              </a:spcAft>
            </a:pPr>
            <a:r>
              <a:rPr lang="en-US" sz="3600" dirty="0">
                <a:solidFill>
                  <a:schemeClr val="tx2"/>
                </a:solidFill>
                <a:latin typeface="Arial" panose="020B0604020202020204" pitchFamily="34" charset="0"/>
              </a:rPr>
              <a:t>*</a:t>
            </a:r>
          </a:p>
        </p:txBody>
      </p:sp>
      <p:cxnSp>
        <p:nvCxnSpPr>
          <p:cNvPr id="23" name="Straight Arrow Connector 22"/>
          <p:cNvCxnSpPr/>
          <p:nvPr/>
        </p:nvCxnSpPr>
        <p:spPr>
          <a:xfrm flipV="1">
            <a:off x="5412252" y="3884064"/>
            <a:ext cx="11677" cy="698746"/>
          </a:xfrm>
          <a:prstGeom prst="straightConnector1">
            <a:avLst/>
          </a:prstGeom>
          <a:ln w="22225" cmpd="sng">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669276" y="4807170"/>
            <a:ext cx="2557995" cy="307777"/>
          </a:xfrm>
          <a:prstGeom prst="rect">
            <a:avLst/>
          </a:prstGeom>
          <a:noFill/>
        </p:spPr>
        <p:txBody>
          <a:bodyPr wrap="square" rtlCol="0">
            <a:spAutoFit/>
          </a:bodyPr>
          <a:lstStyle/>
          <a:p>
            <a:pPr algn="ctr"/>
            <a:r>
              <a:rPr lang="en-US" sz="1400" b="1" dirty="0" smtClean="0">
                <a:solidFill>
                  <a:schemeClr val="tx2"/>
                </a:solidFill>
              </a:rPr>
              <a:t>Effectiveness Transition</a:t>
            </a:r>
            <a:endParaRPr lang="en-US" sz="1400" b="1" dirty="0">
              <a:solidFill>
                <a:schemeClr val="tx2"/>
              </a:solidFill>
            </a:endParaRPr>
          </a:p>
        </p:txBody>
      </p:sp>
    </p:spTree>
    <p:extLst>
      <p:ext uri="{BB962C8B-B14F-4D97-AF65-F5344CB8AC3E}">
        <p14:creationId xmlns:p14="http://schemas.microsoft.com/office/powerpoint/2010/main" val="71509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2000"/>
                                        <p:tgtEl>
                                          <p:spTgt spid="27"/>
                                        </p:tgtEl>
                                      </p:cBhvr>
                                    </p:animEffect>
                                    <p:anim calcmode="lin" valueType="num">
                                      <p:cBhvr>
                                        <p:cTn id="8" dur="2000" fill="hold"/>
                                        <p:tgtEl>
                                          <p:spTgt spid="27"/>
                                        </p:tgtEl>
                                        <p:attrNameLst>
                                          <p:attrName>ppt_x</p:attrName>
                                        </p:attrNameLst>
                                      </p:cBhvr>
                                      <p:tavLst>
                                        <p:tav tm="0">
                                          <p:val>
                                            <p:strVal val="#ppt_x"/>
                                          </p:val>
                                        </p:tav>
                                        <p:tav tm="100000">
                                          <p:val>
                                            <p:strVal val="#ppt_x"/>
                                          </p:val>
                                        </p:tav>
                                      </p:tavLst>
                                    </p:anim>
                                    <p:anim calcmode="lin" valueType="num">
                                      <p:cBhvr>
                                        <p:cTn id="9" dur="2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anim calcmode="lin" valueType="num">
                                      <p:cBhvr>
                                        <p:cTn id="14" dur="2000" fill="hold"/>
                                        <p:tgtEl>
                                          <p:spTgt spid="2"/>
                                        </p:tgtEl>
                                        <p:attrNameLst>
                                          <p:attrName>ppt_x</p:attrName>
                                        </p:attrNameLst>
                                      </p:cBhvr>
                                      <p:tavLst>
                                        <p:tav tm="0">
                                          <p:val>
                                            <p:strVal val="#ppt_x"/>
                                          </p:val>
                                        </p:tav>
                                        <p:tav tm="100000">
                                          <p:val>
                                            <p:strVal val="#ppt_x"/>
                                          </p:val>
                                        </p:tav>
                                      </p:tavLst>
                                    </p:anim>
                                    <p:anim calcmode="lin" valueType="num">
                                      <p:cBhvr>
                                        <p:cTn id="15" dur="2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31"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2000" fill="hold"/>
                                        <p:tgtEl>
                                          <p:spTgt spid="3"/>
                                        </p:tgtEl>
                                        <p:attrNameLst>
                                          <p:attrName>ppt_w</p:attrName>
                                        </p:attrNameLst>
                                      </p:cBhvr>
                                      <p:tavLst>
                                        <p:tav tm="0">
                                          <p:val>
                                            <p:fltVal val="0"/>
                                          </p:val>
                                        </p:tav>
                                        <p:tav tm="100000">
                                          <p:val>
                                            <p:strVal val="#ppt_w"/>
                                          </p:val>
                                        </p:tav>
                                      </p:tavLst>
                                    </p:anim>
                                    <p:anim calcmode="lin" valueType="num">
                                      <p:cBhvr>
                                        <p:cTn id="20" dur="2000" fill="hold"/>
                                        <p:tgtEl>
                                          <p:spTgt spid="3"/>
                                        </p:tgtEl>
                                        <p:attrNameLst>
                                          <p:attrName>ppt_h</p:attrName>
                                        </p:attrNameLst>
                                      </p:cBhvr>
                                      <p:tavLst>
                                        <p:tav tm="0">
                                          <p:val>
                                            <p:fltVal val="0"/>
                                          </p:val>
                                        </p:tav>
                                        <p:tav tm="100000">
                                          <p:val>
                                            <p:strVal val="#ppt_h"/>
                                          </p:val>
                                        </p:tav>
                                      </p:tavLst>
                                    </p:anim>
                                    <p:anim calcmode="lin" valueType="num">
                                      <p:cBhvr>
                                        <p:cTn id="21" dur="2000" fill="hold"/>
                                        <p:tgtEl>
                                          <p:spTgt spid="3"/>
                                        </p:tgtEl>
                                        <p:attrNameLst>
                                          <p:attrName>style.rotation</p:attrName>
                                        </p:attrNameLst>
                                      </p:cBhvr>
                                      <p:tavLst>
                                        <p:tav tm="0">
                                          <p:val>
                                            <p:fltVal val="90"/>
                                          </p:val>
                                        </p:tav>
                                        <p:tav tm="100000">
                                          <p:val>
                                            <p:fltVal val="0"/>
                                          </p:val>
                                        </p:tav>
                                      </p:tavLst>
                                    </p:anim>
                                    <p:animEffect transition="in" filter="fade">
                                      <p:cBhvr>
                                        <p:cTn id="22" dur="2000"/>
                                        <p:tgtEl>
                                          <p:spTgt spid="3"/>
                                        </p:tgtEl>
                                      </p:cBhvr>
                                    </p:animEffect>
                                  </p:childTnLst>
                                </p:cTn>
                              </p:par>
                            </p:childTnLst>
                          </p:cTn>
                        </p:par>
                        <p:par>
                          <p:cTn id="23" fill="hold">
                            <p:stCondLst>
                              <p:cond delay="6000"/>
                            </p:stCondLst>
                            <p:childTnLst>
                              <p:par>
                                <p:cTn id="24" presetID="21" presetClass="entr" presetSubtype="1"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heel(1)">
                                      <p:cBhvr>
                                        <p:cTn id="26"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 grpId="0"/>
      <p:bldP spid="3"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990600"/>
            <a:ext cx="8229600" cy="3970318"/>
          </a:xfrm>
          <a:prstGeom prst="rect">
            <a:avLst/>
          </a:prstGeom>
        </p:spPr>
        <p:txBody>
          <a:bodyPr wrap="square">
            <a:spAutoFit/>
          </a:bodyPr>
          <a:lstStyle/>
          <a:p>
            <a:pPr marL="285750" lvl="0" indent="-285750">
              <a:buFont typeface="Arial" panose="020B0604020202020204" pitchFamily="34" charset="0"/>
              <a:buChar char="•"/>
            </a:pPr>
            <a:r>
              <a:rPr lang="en-US" sz="1200" b="1" dirty="0">
                <a:solidFill>
                  <a:schemeClr val="tx2"/>
                </a:solidFill>
              </a:rPr>
              <a:t>At L3 you are “done to</a:t>
            </a:r>
            <a:r>
              <a:rPr lang="en-US" sz="1200" b="1" dirty="0" smtClean="0">
                <a:solidFill>
                  <a:schemeClr val="tx2"/>
                </a:solidFill>
              </a:rPr>
              <a:t>”; </a:t>
            </a:r>
            <a:r>
              <a:rPr lang="en-US" sz="1200" b="1" dirty="0">
                <a:solidFill>
                  <a:schemeClr val="tx2"/>
                </a:solidFill>
              </a:rPr>
              <a:t>at L4 you take responsibility for your reactions</a:t>
            </a:r>
            <a:r>
              <a:rPr lang="en-US" sz="1200" b="1" dirty="0" smtClean="0">
                <a:solidFill>
                  <a:schemeClr val="tx2"/>
                </a:solidFill>
              </a:rPr>
              <a:t>.</a:t>
            </a:r>
          </a:p>
          <a:p>
            <a:pPr marL="285750" lvl="0" indent="-285750">
              <a:buFont typeface="Arial" panose="020B0604020202020204" pitchFamily="34" charset="0"/>
              <a:buChar char="•"/>
            </a:pPr>
            <a:endParaRPr lang="en-US" sz="1200" b="1" dirty="0">
              <a:solidFill>
                <a:schemeClr val="tx2"/>
              </a:solidFill>
            </a:endParaRPr>
          </a:p>
          <a:p>
            <a:pPr marL="285750" lvl="0" indent="-285750">
              <a:buFont typeface="Arial" panose="020B0604020202020204" pitchFamily="34" charset="0"/>
              <a:buChar char="•"/>
            </a:pPr>
            <a:r>
              <a:rPr lang="en-US" sz="1200" b="1" dirty="0">
                <a:solidFill>
                  <a:schemeClr val="tx2"/>
                </a:solidFill>
              </a:rPr>
              <a:t>It is not where you are leading </a:t>
            </a:r>
            <a:r>
              <a:rPr lang="en-US" sz="1200" b="1" u="sng" dirty="0">
                <a:solidFill>
                  <a:schemeClr val="tx2"/>
                </a:solidFill>
              </a:rPr>
              <a:t>to</a:t>
            </a:r>
            <a:r>
              <a:rPr lang="en-US" sz="1200" b="1" dirty="0">
                <a:solidFill>
                  <a:schemeClr val="tx2"/>
                </a:solidFill>
              </a:rPr>
              <a:t> – it is where you are leading </a:t>
            </a:r>
            <a:r>
              <a:rPr lang="en-US" sz="1200" b="1" u="sng" dirty="0">
                <a:solidFill>
                  <a:schemeClr val="tx2"/>
                </a:solidFill>
              </a:rPr>
              <a:t>from</a:t>
            </a:r>
            <a:r>
              <a:rPr lang="en-US" sz="1200" b="1" u="sng" dirty="0" smtClean="0">
                <a:solidFill>
                  <a:schemeClr val="tx2"/>
                </a:solidFill>
              </a:rPr>
              <a:t>.</a:t>
            </a:r>
          </a:p>
          <a:p>
            <a:pPr marL="285750" lvl="0" indent="-285750">
              <a:buFont typeface="Arial" panose="020B0604020202020204" pitchFamily="34" charset="0"/>
              <a:buChar char="•"/>
            </a:pPr>
            <a:endParaRPr lang="en-US" sz="1200" b="1" dirty="0">
              <a:solidFill>
                <a:schemeClr val="tx2"/>
              </a:solidFill>
            </a:endParaRPr>
          </a:p>
          <a:p>
            <a:pPr marL="285750" lvl="0" indent="-285750">
              <a:buFont typeface="Arial" panose="020B0604020202020204" pitchFamily="34" charset="0"/>
              <a:buChar char="•"/>
            </a:pPr>
            <a:r>
              <a:rPr lang="en-US" sz="1200" b="1" dirty="0">
                <a:solidFill>
                  <a:schemeClr val="tx2"/>
                </a:solidFill>
              </a:rPr>
              <a:t>The content of what you know may not change, but your ownership of it does</a:t>
            </a:r>
            <a:r>
              <a:rPr lang="en-US" sz="1200" b="1" dirty="0" smtClean="0">
                <a:solidFill>
                  <a:schemeClr val="tx2"/>
                </a:solidFill>
              </a:rPr>
              <a:t>.</a:t>
            </a:r>
          </a:p>
          <a:p>
            <a:pPr marL="285750" lvl="0" indent="-285750">
              <a:buFont typeface="Arial" panose="020B0604020202020204" pitchFamily="34" charset="0"/>
              <a:buChar char="•"/>
            </a:pPr>
            <a:endParaRPr lang="en-US" sz="1200" b="1" dirty="0">
              <a:solidFill>
                <a:schemeClr val="tx2"/>
              </a:solidFill>
            </a:endParaRPr>
          </a:p>
          <a:p>
            <a:pPr marL="285750" lvl="0" indent="-285750">
              <a:buFont typeface="Arial" panose="020B0604020202020204" pitchFamily="34" charset="0"/>
              <a:buChar char="•"/>
            </a:pPr>
            <a:r>
              <a:rPr lang="en-US" sz="1200" b="1" dirty="0">
                <a:solidFill>
                  <a:schemeClr val="tx2"/>
                </a:solidFill>
              </a:rPr>
              <a:t>At L4 you lead with confidence (rather than L2 arrogance) but this can be </a:t>
            </a:r>
            <a:r>
              <a:rPr lang="en-US" sz="1200" b="1" dirty="0" smtClean="0">
                <a:solidFill>
                  <a:schemeClr val="tx2"/>
                </a:solidFill>
              </a:rPr>
              <a:t>seen </a:t>
            </a:r>
            <a:r>
              <a:rPr lang="en-US" sz="1200" b="1" dirty="0">
                <a:solidFill>
                  <a:schemeClr val="tx2"/>
                </a:solidFill>
              </a:rPr>
              <a:t>sometimes as cockiness</a:t>
            </a:r>
            <a:r>
              <a:rPr lang="en-US" sz="1200" b="1" dirty="0" smtClean="0">
                <a:solidFill>
                  <a:schemeClr val="tx2"/>
                </a:solidFill>
              </a:rPr>
              <a:t>.</a:t>
            </a:r>
          </a:p>
          <a:p>
            <a:pPr marL="285750" lvl="0" indent="-285750">
              <a:buFont typeface="Arial" panose="020B0604020202020204" pitchFamily="34" charset="0"/>
              <a:buChar char="•"/>
            </a:pPr>
            <a:endParaRPr lang="en-US" sz="1200" b="1" dirty="0">
              <a:solidFill>
                <a:schemeClr val="tx2"/>
              </a:solidFill>
            </a:endParaRPr>
          </a:p>
          <a:p>
            <a:pPr marL="285750" lvl="0" indent="-285750">
              <a:buFont typeface="Arial" panose="020B0604020202020204" pitchFamily="34" charset="0"/>
              <a:buChar char="•"/>
            </a:pPr>
            <a:r>
              <a:rPr lang="en-US" sz="1200" b="1" dirty="0">
                <a:solidFill>
                  <a:schemeClr val="tx2"/>
                </a:solidFill>
              </a:rPr>
              <a:t>L4 leaders are defined by their values which are integrated into their identity, demeanor and communication. They are seldom &lt;35 years old</a:t>
            </a:r>
            <a:r>
              <a:rPr lang="en-US" sz="1200" b="1" dirty="0" smtClean="0">
                <a:solidFill>
                  <a:schemeClr val="tx2"/>
                </a:solidFill>
              </a:rPr>
              <a:t>.</a:t>
            </a:r>
          </a:p>
          <a:p>
            <a:pPr marL="285750" lvl="0" indent="-285750">
              <a:buFont typeface="Arial" panose="020B0604020202020204" pitchFamily="34" charset="0"/>
              <a:buChar char="•"/>
            </a:pPr>
            <a:endParaRPr lang="en-US" sz="1200" b="1" dirty="0">
              <a:solidFill>
                <a:schemeClr val="tx2"/>
              </a:solidFill>
            </a:endParaRPr>
          </a:p>
          <a:p>
            <a:pPr marL="285750" lvl="0" indent="-285750">
              <a:buFont typeface="Arial" panose="020B0604020202020204" pitchFamily="34" charset="0"/>
              <a:buChar char="•"/>
            </a:pPr>
            <a:r>
              <a:rPr lang="en-US" sz="1200" b="1" dirty="0">
                <a:solidFill>
                  <a:schemeClr val="tx2"/>
                </a:solidFill>
              </a:rPr>
              <a:t>L4 leaders give others autonomy which can be misinterpreted as detached, uncaring and aloof</a:t>
            </a:r>
            <a:r>
              <a:rPr lang="en-US" sz="1200" b="1" dirty="0" smtClean="0">
                <a:solidFill>
                  <a:schemeClr val="tx2"/>
                </a:solidFill>
              </a:rPr>
              <a:t>.</a:t>
            </a:r>
          </a:p>
          <a:p>
            <a:pPr marL="285750" lvl="0" indent="-285750">
              <a:buFont typeface="Arial" panose="020B0604020202020204" pitchFamily="34" charset="0"/>
              <a:buChar char="•"/>
            </a:pPr>
            <a:endParaRPr lang="en-US" sz="1200" b="1" dirty="0">
              <a:solidFill>
                <a:schemeClr val="tx2"/>
              </a:solidFill>
            </a:endParaRPr>
          </a:p>
          <a:p>
            <a:pPr marL="285750" lvl="0" indent="-285750">
              <a:buFont typeface="Arial" panose="020B0604020202020204" pitchFamily="34" charset="0"/>
              <a:buChar char="•"/>
            </a:pPr>
            <a:r>
              <a:rPr lang="en-US" sz="1200" b="1" dirty="0">
                <a:solidFill>
                  <a:schemeClr val="tx2"/>
                </a:solidFill>
              </a:rPr>
              <a:t>If you report to a L4 you might not get a lot of positive feedback, you probably get mostly criticism, which can negatively affect L3 people. L4 leaders need to realize this and get down to L3 and give the encouraging feedback</a:t>
            </a:r>
            <a:r>
              <a:rPr lang="en-US" sz="1200" b="1" dirty="0" smtClean="0">
                <a:solidFill>
                  <a:schemeClr val="tx2"/>
                </a:solidFill>
              </a:rPr>
              <a:t>.</a:t>
            </a:r>
          </a:p>
          <a:p>
            <a:pPr marL="285750" lvl="0" indent="-285750">
              <a:buFont typeface="Arial" panose="020B0604020202020204" pitchFamily="34" charset="0"/>
              <a:buChar char="•"/>
            </a:pPr>
            <a:endParaRPr lang="en-US" sz="1200" b="1" dirty="0">
              <a:solidFill>
                <a:schemeClr val="tx2"/>
              </a:solidFill>
            </a:endParaRPr>
          </a:p>
          <a:p>
            <a:pPr marL="285750" lvl="0" indent="-285750">
              <a:buFont typeface="Arial" panose="020B0604020202020204" pitchFamily="34" charset="0"/>
              <a:buChar char="•"/>
            </a:pPr>
            <a:r>
              <a:rPr lang="en-US" sz="1200" b="1" dirty="0">
                <a:solidFill>
                  <a:schemeClr val="tx2"/>
                </a:solidFill>
              </a:rPr>
              <a:t>L4 typically comes up as “gravitas” – leaders who know who they are, and what they stand for, and can communicate that</a:t>
            </a:r>
            <a:r>
              <a:rPr lang="en-US" sz="1200" b="1" dirty="0" smtClean="0">
                <a:solidFill>
                  <a:schemeClr val="tx2"/>
                </a:solidFill>
              </a:rPr>
              <a:t>.</a:t>
            </a:r>
          </a:p>
          <a:p>
            <a:pPr marL="285750" lvl="0" indent="-285750">
              <a:buFont typeface="Arial" panose="020B0604020202020204" pitchFamily="34" charset="0"/>
              <a:buChar char="•"/>
            </a:pPr>
            <a:endParaRPr lang="en-US" sz="1200" b="1" dirty="0">
              <a:solidFill>
                <a:schemeClr val="tx2"/>
              </a:solidFill>
            </a:endParaRPr>
          </a:p>
          <a:p>
            <a:pPr marL="285750" lvl="0" indent="-285750">
              <a:buFont typeface="Arial" panose="020B0604020202020204" pitchFamily="34" charset="0"/>
              <a:buChar char="•"/>
            </a:pPr>
            <a:r>
              <a:rPr lang="en-US" sz="1200" b="1" dirty="0">
                <a:solidFill>
                  <a:schemeClr val="tx2"/>
                </a:solidFill>
              </a:rPr>
              <a:t>L4 leaders can set aside relationships and how others feel about them for the good of the company</a:t>
            </a:r>
            <a:r>
              <a:rPr lang="en-US" sz="1200" b="1" dirty="0" smtClean="0">
                <a:solidFill>
                  <a:schemeClr val="tx2"/>
                </a:solidFill>
              </a:rPr>
              <a:t>.</a:t>
            </a:r>
          </a:p>
          <a:p>
            <a:pPr marL="285750" lvl="0" indent="-285750">
              <a:buFont typeface="Arial" panose="020B0604020202020204" pitchFamily="34" charset="0"/>
              <a:buChar char="•"/>
            </a:pPr>
            <a:endParaRPr lang="en-US" sz="1200" b="1" dirty="0">
              <a:solidFill>
                <a:schemeClr val="tx2"/>
              </a:solidFill>
            </a:endParaRPr>
          </a:p>
          <a:p>
            <a:pPr marL="285750" lvl="0" indent="-285750">
              <a:buFont typeface="Arial" panose="020B0604020202020204" pitchFamily="34" charset="0"/>
              <a:buChar char="•"/>
            </a:pPr>
            <a:r>
              <a:rPr lang="en-US" sz="1200" b="1" dirty="0">
                <a:solidFill>
                  <a:schemeClr val="tx2"/>
                </a:solidFill>
              </a:rPr>
              <a:t>L4 leaders delegate to enable team members to develop skills, gain experiences, and perform more effectively.</a:t>
            </a:r>
          </a:p>
        </p:txBody>
      </p:sp>
      <p:sp>
        <p:nvSpPr>
          <p:cNvPr id="7" name="TextBox 6"/>
          <p:cNvSpPr txBox="1"/>
          <p:nvPr/>
        </p:nvSpPr>
        <p:spPr>
          <a:xfrm>
            <a:off x="941693" y="277667"/>
            <a:ext cx="7535839" cy="523220"/>
          </a:xfrm>
          <a:prstGeom prst="rect">
            <a:avLst/>
          </a:prstGeom>
          <a:noFill/>
        </p:spPr>
        <p:txBody>
          <a:bodyPr wrap="square" rtlCol="0">
            <a:spAutoFit/>
          </a:bodyPr>
          <a:lstStyle/>
          <a:p>
            <a:r>
              <a:rPr lang="en-US" sz="2800" dirty="0">
                <a:solidFill>
                  <a:prstClr val="white"/>
                </a:solidFill>
              </a:rPr>
              <a:t>LEVEL 4</a:t>
            </a:r>
            <a:r>
              <a:rPr lang="en-US" sz="2800" dirty="0" smtClean="0">
                <a:solidFill>
                  <a:prstClr val="white"/>
                </a:solidFill>
              </a:rPr>
              <a:t> MANAGERS – SUPPLEMENTAL NOTES</a:t>
            </a:r>
            <a:endParaRPr lang="en-US" sz="2800" dirty="0">
              <a:solidFill>
                <a:prstClr val="white"/>
              </a:solidFill>
            </a:endParaRPr>
          </a:p>
        </p:txBody>
      </p:sp>
      <p:sp>
        <p:nvSpPr>
          <p:cNvPr id="4" name="TextBox 3"/>
          <p:cNvSpPr txBox="1"/>
          <p:nvPr/>
        </p:nvSpPr>
        <p:spPr>
          <a:xfrm>
            <a:off x="5056804" y="5750033"/>
            <a:ext cx="3582371" cy="276999"/>
          </a:xfrm>
          <a:prstGeom prst="rect">
            <a:avLst/>
          </a:prstGeom>
          <a:noFill/>
        </p:spPr>
        <p:txBody>
          <a:bodyPr wrap="square" rtlCol="0">
            <a:spAutoFit/>
          </a:bodyPr>
          <a:lstStyle/>
          <a:p>
            <a:r>
              <a:rPr lang="en-US" sz="1200" dirty="0" smtClean="0">
                <a:solidFill>
                  <a:schemeClr val="tx2"/>
                </a:solidFill>
              </a:rPr>
              <a:t>Based on the work of Dr. Keith </a:t>
            </a:r>
            <a:r>
              <a:rPr lang="en-US" sz="1200" dirty="0" err="1" smtClean="0">
                <a:solidFill>
                  <a:schemeClr val="tx2"/>
                </a:solidFill>
              </a:rPr>
              <a:t>Eigel</a:t>
            </a:r>
            <a:r>
              <a:rPr lang="en-US" sz="1200" dirty="0" smtClean="0">
                <a:solidFill>
                  <a:schemeClr val="tx2"/>
                </a:solidFill>
              </a:rPr>
              <a:t>: Leaders Lyceum</a:t>
            </a:r>
            <a:endParaRPr lang="en-US" sz="1200" dirty="0">
              <a:solidFill>
                <a:schemeClr val="tx2"/>
              </a:solidFill>
            </a:endParaRPr>
          </a:p>
        </p:txBody>
      </p:sp>
    </p:spTree>
    <p:extLst>
      <p:ext uri="{BB962C8B-B14F-4D97-AF65-F5344CB8AC3E}">
        <p14:creationId xmlns:p14="http://schemas.microsoft.com/office/powerpoint/2010/main" val="315936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38175" y="38100"/>
            <a:ext cx="8001000" cy="914400"/>
          </a:xfrm>
          <a:prstGeom prst="rect">
            <a:avLst/>
          </a:prstGeom>
        </p:spPr>
        <p:txBody>
          <a:bodyPr>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en-US" sz="2800" dirty="0" smtClean="0">
                <a:solidFill>
                  <a:prstClr val="white"/>
                </a:solidFill>
              </a:rPr>
              <a:t>   LEADERSHIP DEVELOPMENT – LEVEL 5</a:t>
            </a:r>
            <a:endParaRPr lang="en-US" sz="2800" dirty="0">
              <a:solidFill>
                <a:prstClr val="white"/>
              </a:solidFill>
            </a:endParaRPr>
          </a:p>
        </p:txBody>
      </p:sp>
      <p:cxnSp>
        <p:nvCxnSpPr>
          <p:cNvPr id="4" name="Straight Connector 3"/>
          <p:cNvCxnSpPr/>
          <p:nvPr/>
        </p:nvCxnSpPr>
        <p:spPr>
          <a:xfrm flipV="1">
            <a:off x="794111" y="1594537"/>
            <a:ext cx="7689127" cy="4408816"/>
          </a:xfrm>
          <a:prstGeom prst="line">
            <a:avLst/>
          </a:prstGeom>
          <a:noFill/>
          <a:ln w="31750" cap="flat" cmpd="sng" algn="ctr">
            <a:solidFill>
              <a:schemeClr val="tx2">
                <a:lumMod val="75000"/>
              </a:schemeClr>
            </a:solidFill>
            <a:prstDash val="solid"/>
          </a:ln>
          <a:effectLst/>
        </p:spPr>
      </p:cxnSp>
      <p:sp>
        <p:nvSpPr>
          <p:cNvPr id="11" name="TextBox 10"/>
          <p:cNvSpPr txBox="1"/>
          <p:nvPr/>
        </p:nvSpPr>
        <p:spPr>
          <a:xfrm>
            <a:off x="870311" y="5847976"/>
            <a:ext cx="276038" cy="307777"/>
          </a:xfrm>
          <a:prstGeom prst="rect">
            <a:avLst/>
          </a:prstGeom>
          <a:noFill/>
        </p:spPr>
        <p:txBody>
          <a:bodyPr wrap="none" rtlCol="0">
            <a:spAutoFit/>
          </a:bodyPr>
          <a:lstStyle/>
          <a:p>
            <a:r>
              <a:rPr lang="en-US" sz="1400" b="1" kern="0" dirty="0" smtClean="0">
                <a:solidFill>
                  <a:srgbClr val="1F497D"/>
                </a:solidFill>
              </a:rPr>
              <a:t>1</a:t>
            </a:r>
          </a:p>
        </p:txBody>
      </p:sp>
      <p:sp>
        <p:nvSpPr>
          <p:cNvPr id="12" name="TextBox 11"/>
          <p:cNvSpPr txBox="1"/>
          <p:nvPr/>
        </p:nvSpPr>
        <p:spPr>
          <a:xfrm>
            <a:off x="2470511" y="5009776"/>
            <a:ext cx="276038" cy="307777"/>
          </a:xfrm>
          <a:prstGeom prst="rect">
            <a:avLst/>
          </a:prstGeom>
          <a:noFill/>
        </p:spPr>
        <p:txBody>
          <a:bodyPr wrap="none" rtlCol="0">
            <a:spAutoFit/>
          </a:bodyPr>
          <a:lstStyle/>
          <a:p>
            <a:r>
              <a:rPr lang="en-US" sz="1400" b="1" kern="0" dirty="0" smtClean="0">
                <a:solidFill>
                  <a:srgbClr val="1F497D"/>
                </a:solidFill>
              </a:rPr>
              <a:t>2</a:t>
            </a:r>
          </a:p>
        </p:txBody>
      </p:sp>
      <p:sp>
        <p:nvSpPr>
          <p:cNvPr id="13" name="TextBox 12"/>
          <p:cNvSpPr txBox="1"/>
          <p:nvPr/>
        </p:nvSpPr>
        <p:spPr>
          <a:xfrm>
            <a:off x="4175673" y="3945953"/>
            <a:ext cx="276038" cy="307777"/>
          </a:xfrm>
          <a:prstGeom prst="rect">
            <a:avLst/>
          </a:prstGeom>
          <a:noFill/>
        </p:spPr>
        <p:txBody>
          <a:bodyPr wrap="none" rtlCol="0">
            <a:spAutoFit/>
          </a:bodyPr>
          <a:lstStyle/>
          <a:p>
            <a:r>
              <a:rPr lang="en-US" sz="1400" b="1" kern="0" dirty="0" smtClean="0">
                <a:solidFill>
                  <a:srgbClr val="1F497D"/>
                </a:solidFill>
              </a:rPr>
              <a:t>3</a:t>
            </a:r>
          </a:p>
        </p:txBody>
      </p:sp>
      <p:sp>
        <p:nvSpPr>
          <p:cNvPr id="14" name="TextBox 13"/>
          <p:cNvSpPr txBox="1"/>
          <p:nvPr/>
        </p:nvSpPr>
        <p:spPr>
          <a:xfrm>
            <a:off x="6309273" y="2726753"/>
            <a:ext cx="276038" cy="307777"/>
          </a:xfrm>
          <a:prstGeom prst="rect">
            <a:avLst/>
          </a:prstGeom>
          <a:noFill/>
        </p:spPr>
        <p:txBody>
          <a:bodyPr wrap="none" rtlCol="0">
            <a:spAutoFit/>
          </a:bodyPr>
          <a:lstStyle/>
          <a:p>
            <a:r>
              <a:rPr lang="en-US" sz="1400" b="1" kern="0" dirty="0" smtClean="0">
                <a:solidFill>
                  <a:srgbClr val="1F497D"/>
                </a:solidFill>
              </a:rPr>
              <a:t>4</a:t>
            </a:r>
          </a:p>
        </p:txBody>
      </p:sp>
      <p:sp>
        <p:nvSpPr>
          <p:cNvPr id="15" name="TextBox 14"/>
          <p:cNvSpPr txBox="1"/>
          <p:nvPr/>
        </p:nvSpPr>
        <p:spPr>
          <a:xfrm>
            <a:off x="8136956" y="1733176"/>
            <a:ext cx="276038" cy="307777"/>
          </a:xfrm>
          <a:prstGeom prst="rect">
            <a:avLst/>
          </a:prstGeom>
          <a:noFill/>
        </p:spPr>
        <p:txBody>
          <a:bodyPr wrap="none" rtlCol="0">
            <a:spAutoFit/>
          </a:bodyPr>
          <a:lstStyle/>
          <a:p>
            <a:r>
              <a:rPr lang="en-US" sz="1400" b="1" kern="0" dirty="0" smtClean="0">
                <a:solidFill>
                  <a:srgbClr val="1F497D"/>
                </a:solidFill>
              </a:rPr>
              <a:t>5</a:t>
            </a:r>
          </a:p>
        </p:txBody>
      </p:sp>
      <p:sp>
        <p:nvSpPr>
          <p:cNvPr id="20" name="TextBox 19"/>
          <p:cNvSpPr txBox="1"/>
          <p:nvPr/>
        </p:nvSpPr>
        <p:spPr>
          <a:xfrm>
            <a:off x="489311" y="5238376"/>
            <a:ext cx="1412274" cy="292388"/>
          </a:xfrm>
          <a:prstGeom prst="rect">
            <a:avLst/>
          </a:prstGeom>
          <a:noFill/>
        </p:spPr>
        <p:txBody>
          <a:bodyPr wrap="square" rtlCol="0">
            <a:spAutoFit/>
          </a:bodyPr>
          <a:lstStyle/>
          <a:p>
            <a:r>
              <a:rPr lang="en-US" sz="1300" b="1" kern="0" dirty="0" smtClean="0">
                <a:solidFill>
                  <a:srgbClr val="1F497D"/>
                </a:solidFill>
              </a:rPr>
              <a:t>Perceptions</a:t>
            </a:r>
          </a:p>
        </p:txBody>
      </p:sp>
      <p:sp>
        <p:nvSpPr>
          <p:cNvPr id="21" name="TextBox 20"/>
          <p:cNvSpPr txBox="1"/>
          <p:nvPr/>
        </p:nvSpPr>
        <p:spPr>
          <a:xfrm rot="19693521">
            <a:off x="1148635" y="4272313"/>
            <a:ext cx="3644282" cy="323165"/>
          </a:xfrm>
          <a:prstGeom prst="rect">
            <a:avLst/>
          </a:prstGeom>
          <a:noFill/>
          <a:ln w="22225">
            <a:noFill/>
          </a:ln>
        </p:spPr>
        <p:txBody>
          <a:bodyPr wrap="square" rtlCol="0">
            <a:spAutoFit/>
          </a:bodyPr>
          <a:lstStyle>
            <a:defPPr>
              <a:defRPr lang="en-US"/>
            </a:defPPr>
            <a:lvl1pPr>
              <a:defRPr sz="1600">
                <a:effectLst>
                  <a:outerShdw blurRad="38100" dist="38100" dir="2700000" algn="tl">
                    <a:srgbClr val="000000">
                      <a:alpha val="43137"/>
                    </a:srgbClr>
                  </a:outerShdw>
                </a:effectLst>
              </a:defRPr>
            </a:lvl1pPr>
          </a:lstStyle>
          <a:p>
            <a:pPr algn="ctr"/>
            <a:r>
              <a:rPr lang="en-US" sz="1400" u="sng" kern="0" dirty="0">
                <a:solidFill>
                  <a:srgbClr val="1F497D"/>
                </a:solidFill>
              </a:rPr>
              <a:t>Understanding</a:t>
            </a:r>
            <a:r>
              <a:rPr lang="en-US" sz="1500" u="sng" kern="0" dirty="0">
                <a:solidFill>
                  <a:srgbClr val="1F497D"/>
                </a:solidFill>
              </a:rPr>
              <a:t> </a:t>
            </a:r>
            <a:r>
              <a:rPr lang="en-US" sz="1500" u="sng" kern="0" dirty="0" smtClean="0">
                <a:solidFill>
                  <a:srgbClr val="1F497D"/>
                </a:solidFill>
              </a:rPr>
              <a:t>from Outside-In</a:t>
            </a:r>
            <a:endParaRPr lang="en-US" sz="1500" u="sng" kern="0" dirty="0">
              <a:solidFill>
                <a:srgbClr val="1F497D"/>
              </a:solidFill>
            </a:endParaRPr>
          </a:p>
        </p:txBody>
      </p:sp>
      <p:sp>
        <p:nvSpPr>
          <p:cNvPr id="22" name="TextBox 21"/>
          <p:cNvSpPr txBox="1"/>
          <p:nvPr/>
        </p:nvSpPr>
        <p:spPr>
          <a:xfrm rot="19761211">
            <a:off x="5182643" y="1985358"/>
            <a:ext cx="3191586" cy="323165"/>
          </a:xfrm>
          <a:prstGeom prst="rect">
            <a:avLst/>
          </a:prstGeom>
          <a:noFill/>
          <a:ln w="22225">
            <a:noFill/>
          </a:ln>
        </p:spPr>
        <p:txBody>
          <a:bodyPr wrap="square" rtlCol="0">
            <a:spAutoFit/>
          </a:bodyPr>
          <a:lstStyle/>
          <a:p>
            <a:pPr algn="ctr"/>
            <a:r>
              <a:rPr lang="en-US" sz="1400" u="sng" kern="0" dirty="0" smtClean="0">
                <a:solidFill>
                  <a:srgbClr val="1F497D"/>
                </a:solidFill>
                <a:effectLst>
                  <a:outerShdw blurRad="38100" dist="38100" dir="2700000" algn="tl">
                    <a:srgbClr val="000000">
                      <a:alpha val="43137"/>
                    </a:srgbClr>
                  </a:outerShdw>
                </a:effectLst>
              </a:rPr>
              <a:t>Understanding</a:t>
            </a:r>
            <a:r>
              <a:rPr lang="en-US" sz="1500" u="sng" kern="0" dirty="0" smtClean="0">
                <a:solidFill>
                  <a:srgbClr val="1F497D"/>
                </a:solidFill>
                <a:effectLst>
                  <a:outerShdw blurRad="38100" dist="38100" dir="2700000" algn="tl">
                    <a:srgbClr val="000000">
                      <a:alpha val="43137"/>
                    </a:srgbClr>
                  </a:outerShdw>
                </a:effectLst>
              </a:rPr>
              <a:t> from Inside-Out</a:t>
            </a:r>
          </a:p>
        </p:txBody>
      </p:sp>
      <p:sp>
        <p:nvSpPr>
          <p:cNvPr id="26" name="Slide Number Placeholder 3"/>
          <p:cNvSpPr txBox="1">
            <a:spLocks/>
          </p:cNvSpPr>
          <p:nvPr/>
        </p:nvSpPr>
        <p:spPr bwMode="auto">
          <a:xfrm>
            <a:off x="6575562" y="6394252"/>
            <a:ext cx="2133600" cy="238125"/>
          </a:xfrm>
          <a:prstGeom prst="rect">
            <a:avLst/>
          </a:prstGeom>
          <a:noFill/>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dirty="0">
              <a:solidFill>
                <a:prstClr val="black"/>
              </a:solidFill>
              <a:latin typeface="Palatino Linotype" panose="02040502050505030304" pitchFamily="18" charset="0"/>
            </a:endParaRPr>
          </a:p>
        </p:txBody>
      </p:sp>
      <p:sp>
        <p:nvSpPr>
          <p:cNvPr id="27" name="TextBox 26"/>
          <p:cNvSpPr txBox="1"/>
          <p:nvPr/>
        </p:nvSpPr>
        <p:spPr>
          <a:xfrm>
            <a:off x="46500" y="898965"/>
            <a:ext cx="5276664" cy="2893100"/>
          </a:xfrm>
          <a:prstGeom prst="rect">
            <a:avLst/>
          </a:prstGeom>
          <a:noFill/>
        </p:spPr>
        <p:txBody>
          <a:bodyPr wrap="square" rtlCol="0">
            <a:spAutoFit/>
          </a:bodyPr>
          <a:lstStyle/>
          <a:p>
            <a:pPr algn="ctr"/>
            <a:r>
              <a:rPr lang="en-US" sz="1400" b="1" u="sng" kern="0" dirty="0" smtClean="0">
                <a:solidFill>
                  <a:srgbClr val="1F497D"/>
                </a:solidFill>
              </a:rPr>
              <a:t>The Ability to Rise Above Yourself (&lt;15% of population)</a:t>
            </a:r>
          </a:p>
          <a:p>
            <a:pPr marL="285750" indent="-285750">
              <a:buFont typeface="Arial" panose="020B0604020202020204" pitchFamily="34" charset="0"/>
              <a:buChar char="•"/>
            </a:pPr>
            <a:r>
              <a:rPr lang="en-US" sz="1400" b="1" kern="0" dirty="0" smtClean="0">
                <a:solidFill>
                  <a:srgbClr val="1F497D"/>
                </a:solidFill>
              </a:rPr>
              <a:t>Open – take an objective view of themselves, compare their paradigms to those of others</a:t>
            </a:r>
          </a:p>
          <a:p>
            <a:pPr marL="285750" indent="-285750">
              <a:buFont typeface="Arial" panose="020B0604020202020204" pitchFamily="34" charset="0"/>
              <a:buChar char="•"/>
            </a:pPr>
            <a:r>
              <a:rPr lang="en-US" sz="1400" b="1" kern="0" dirty="0" smtClean="0">
                <a:solidFill>
                  <a:srgbClr val="1F497D"/>
                </a:solidFill>
              </a:rPr>
              <a:t>Grounded in, and leads through higher order values</a:t>
            </a:r>
          </a:p>
          <a:p>
            <a:pPr marL="285750" indent="-285750">
              <a:buFont typeface="Arial" panose="020B0604020202020204" pitchFamily="34" charset="0"/>
              <a:buChar char="•"/>
            </a:pPr>
            <a:r>
              <a:rPr lang="en-US" sz="1400" b="1" kern="0" dirty="0" smtClean="0">
                <a:solidFill>
                  <a:srgbClr val="1F497D"/>
                </a:solidFill>
              </a:rPr>
              <a:t>Self-aware , self-reflecting, authentic, rigorously honest</a:t>
            </a:r>
          </a:p>
          <a:p>
            <a:pPr marL="285750" indent="-285750">
              <a:buFont typeface="Arial" panose="020B0604020202020204" pitchFamily="34" charset="0"/>
              <a:buChar char="•"/>
            </a:pPr>
            <a:r>
              <a:rPr lang="en-US" sz="1400" b="1" kern="0" dirty="0" smtClean="0">
                <a:solidFill>
                  <a:srgbClr val="1F497D"/>
                </a:solidFill>
              </a:rPr>
              <a:t>Can be hard to get to L5.  You get comfortable and can insulate yourself.</a:t>
            </a:r>
          </a:p>
          <a:p>
            <a:pPr marL="285750" indent="-285750">
              <a:buFont typeface="Arial" panose="020B0604020202020204" pitchFamily="34" charset="0"/>
              <a:buChar char="•"/>
            </a:pPr>
            <a:r>
              <a:rPr lang="en-US" sz="1400" b="1" kern="0" dirty="0" smtClean="0">
                <a:solidFill>
                  <a:srgbClr val="1F497D"/>
                </a:solidFill>
              </a:rPr>
              <a:t>Others valued as co-contributors and co-learners.  Differences are appreciated.</a:t>
            </a:r>
          </a:p>
          <a:p>
            <a:pPr marL="285750" indent="-285750">
              <a:buFont typeface="Arial" panose="020B0604020202020204" pitchFamily="34" charset="0"/>
              <a:buChar char="•"/>
            </a:pPr>
            <a:r>
              <a:rPr lang="en-US" sz="1400" b="1" kern="0" dirty="0" smtClean="0">
                <a:solidFill>
                  <a:srgbClr val="1F497D"/>
                </a:solidFill>
              </a:rPr>
              <a:t>Intentionally focused on developing and growing others (not their own welfare)</a:t>
            </a:r>
          </a:p>
          <a:p>
            <a:pPr marL="285750" indent="-285750">
              <a:buFont typeface="Arial" panose="020B0604020202020204" pitchFamily="34" charset="0"/>
              <a:buChar char="•"/>
            </a:pPr>
            <a:r>
              <a:rPr lang="en-US" sz="1400" b="1" kern="0" dirty="0" smtClean="0">
                <a:solidFill>
                  <a:srgbClr val="1F497D"/>
                </a:solidFill>
              </a:rPr>
              <a:t>Capacity to see oneself objectively.  Humbly.</a:t>
            </a:r>
          </a:p>
          <a:p>
            <a:pPr marL="285750" indent="-285750">
              <a:buFont typeface="Arial" panose="020B0604020202020204" pitchFamily="34" charset="0"/>
              <a:buChar char="•"/>
            </a:pPr>
            <a:r>
              <a:rPr lang="en-US" sz="1400" b="1" kern="0" dirty="0" smtClean="0">
                <a:solidFill>
                  <a:srgbClr val="1F497D"/>
                </a:solidFill>
              </a:rPr>
              <a:t>Typically mid to late 50’s</a:t>
            </a:r>
          </a:p>
        </p:txBody>
      </p:sp>
      <p:sp>
        <p:nvSpPr>
          <p:cNvPr id="28" name="Oval 27"/>
          <p:cNvSpPr/>
          <p:nvPr/>
        </p:nvSpPr>
        <p:spPr>
          <a:xfrm rot="19846680">
            <a:off x="1363651" y="4169791"/>
            <a:ext cx="3306360" cy="517188"/>
          </a:xfrm>
          <a:prstGeom prst="ellipse">
            <a:avLst/>
          </a:prstGeom>
          <a:noFill/>
          <a:ln w="25400" cap="flat" cmpd="sng" algn="ctr">
            <a:solidFill>
              <a:schemeClr val="tx2">
                <a:lumMod val="75000"/>
              </a:schemeClr>
            </a:solidFill>
            <a:prstDash val="solid"/>
          </a:ln>
          <a:effectLst/>
        </p:spPr>
        <p:txBody>
          <a:bodyPr rtlCol="0" anchor="ctr"/>
          <a:lstStyle/>
          <a:p>
            <a:pPr algn="ctr"/>
            <a:endParaRPr lang="en-US" kern="0" smtClean="0">
              <a:solidFill>
                <a:srgbClr val="1F497D"/>
              </a:solidFill>
            </a:endParaRPr>
          </a:p>
        </p:txBody>
      </p:sp>
      <p:sp>
        <p:nvSpPr>
          <p:cNvPr id="29" name="Oval 28"/>
          <p:cNvSpPr/>
          <p:nvPr/>
        </p:nvSpPr>
        <p:spPr>
          <a:xfrm rot="19846680">
            <a:off x="5265428" y="1812883"/>
            <a:ext cx="3251745" cy="668114"/>
          </a:xfrm>
          <a:prstGeom prst="ellipse">
            <a:avLst/>
          </a:prstGeom>
          <a:noFill/>
          <a:ln w="25400" cap="flat" cmpd="sng" algn="ctr">
            <a:solidFill>
              <a:schemeClr val="tx2">
                <a:lumMod val="75000"/>
              </a:schemeClr>
            </a:solidFill>
            <a:prstDash val="solid"/>
          </a:ln>
          <a:effectLst/>
        </p:spPr>
        <p:txBody>
          <a:bodyPr rtlCol="0" anchor="ctr"/>
          <a:lstStyle/>
          <a:p>
            <a:pPr algn="ctr"/>
            <a:endParaRPr lang="en-US" kern="0" smtClean="0">
              <a:solidFill>
                <a:srgbClr val="1F497D"/>
              </a:solidFill>
            </a:endParaRPr>
          </a:p>
        </p:txBody>
      </p:sp>
      <p:sp>
        <p:nvSpPr>
          <p:cNvPr id="3" name="TextBox 2"/>
          <p:cNvSpPr txBox="1"/>
          <p:nvPr/>
        </p:nvSpPr>
        <p:spPr>
          <a:xfrm>
            <a:off x="4972309" y="3336961"/>
            <a:ext cx="4171691" cy="2462213"/>
          </a:xfrm>
          <a:prstGeom prst="rect">
            <a:avLst/>
          </a:prstGeom>
          <a:noFill/>
        </p:spPr>
        <p:txBody>
          <a:bodyPr wrap="square" rtlCol="0">
            <a:spAutoFit/>
          </a:bodyPr>
          <a:lstStyle/>
          <a:p>
            <a:pPr algn="ctr"/>
            <a:r>
              <a:rPr lang="en-US" sz="1400" b="1" u="sng" dirty="0" smtClean="0">
                <a:solidFill>
                  <a:schemeClr val="tx2"/>
                </a:solidFill>
              </a:rPr>
              <a:t>Characteristics</a:t>
            </a:r>
          </a:p>
          <a:p>
            <a:pPr marL="285750" indent="-285750">
              <a:buFont typeface="Arial" panose="020B0604020202020204" pitchFamily="34" charset="0"/>
              <a:buChar char="•"/>
            </a:pPr>
            <a:r>
              <a:rPr lang="en-US" sz="1400" b="1" dirty="0" smtClean="0">
                <a:solidFill>
                  <a:schemeClr val="tx2"/>
                </a:solidFill>
              </a:rPr>
              <a:t>They seem wise</a:t>
            </a:r>
          </a:p>
          <a:p>
            <a:pPr marL="285750" indent="-285750">
              <a:buFont typeface="Arial" panose="020B0604020202020204" pitchFamily="34" charset="0"/>
              <a:buChar char="•"/>
            </a:pPr>
            <a:r>
              <a:rPr lang="en-US" sz="1400" b="1" dirty="0" smtClean="0">
                <a:solidFill>
                  <a:schemeClr val="tx2"/>
                </a:solidFill>
              </a:rPr>
              <a:t>Open – don’t have a set system. Our way may not be the best way.</a:t>
            </a:r>
          </a:p>
          <a:p>
            <a:pPr marL="285750" indent="-285750">
              <a:buFont typeface="Arial" panose="020B0604020202020204" pitchFamily="34" charset="0"/>
              <a:buChar char="•"/>
            </a:pPr>
            <a:r>
              <a:rPr lang="en-US" sz="1400" b="1" dirty="0" smtClean="0">
                <a:solidFill>
                  <a:schemeClr val="tx2"/>
                </a:solidFill>
              </a:rPr>
              <a:t>Define success as achieving a valued outcome</a:t>
            </a:r>
          </a:p>
          <a:p>
            <a:pPr marL="285750" indent="-285750">
              <a:buFont typeface="Arial" panose="020B0604020202020204" pitchFamily="34" charset="0"/>
              <a:buChar char="•"/>
            </a:pPr>
            <a:r>
              <a:rPr lang="en-US" sz="1400" b="1" dirty="0" smtClean="0">
                <a:solidFill>
                  <a:schemeClr val="tx2"/>
                </a:solidFill>
              </a:rPr>
              <a:t>Value and learn from conflict</a:t>
            </a:r>
          </a:p>
          <a:p>
            <a:pPr marL="285750" indent="-285750">
              <a:buFont typeface="Arial" panose="020B0604020202020204" pitchFamily="34" charset="0"/>
              <a:buChar char="•"/>
            </a:pPr>
            <a:r>
              <a:rPr lang="en-US" sz="1400" b="1" dirty="0" smtClean="0">
                <a:solidFill>
                  <a:schemeClr val="tx2"/>
                </a:solidFill>
              </a:rPr>
              <a:t>Do the right thing for the right reason</a:t>
            </a:r>
          </a:p>
          <a:p>
            <a:pPr marL="285750" indent="-285750">
              <a:buFont typeface="Arial" panose="020B0604020202020204" pitchFamily="34" charset="0"/>
              <a:buChar char="•"/>
            </a:pPr>
            <a:r>
              <a:rPr lang="en-US" sz="1400" b="1" dirty="0" smtClean="0">
                <a:solidFill>
                  <a:schemeClr val="tx2"/>
                </a:solidFill>
              </a:rPr>
              <a:t>It’s not us (company), it’s all of us (world)</a:t>
            </a:r>
          </a:p>
          <a:p>
            <a:pPr marL="285750" indent="-285750">
              <a:buFont typeface="Arial" panose="020B0604020202020204" pitchFamily="34" charset="0"/>
              <a:buChar char="•"/>
            </a:pPr>
            <a:r>
              <a:rPr lang="en-US" sz="1400" b="1" dirty="0" smtClean="0">
                <a:solidFill>
                  <a:schemeClr val="tx2"/>
                </a:solidFill>
              </a:rPr>
              <a:t>Asks: What am I missing?  What’s new?</a:t>
            </a:r>
          </a:p>
          <a:p>
            <a:pPr marL="285750" indent="-285750">
              <a:buFont typeface="Arial" panose="020B0604020202020204" pitchFamily="34" charset="0"/>
              <a:buChar char="•"/>
            </a:pPr>
            <a:r>
              <a:rPr lang="en-US" sz="1400" b="1" dirty="0" smtClean="0">
                <a:solidFill>
                  <a:schemeClr val="tx2"/>
                </a:solidFill>
              </a:rPr>
              <a:t>How can I be more inclusive?</a:t>
            </a:r>
          </a:p>
          <a:p>
            <a:pPr marL="285750" indent="-285750">
              <a:buFont typeface="Arial" panose="020B0604020202020204" pitchFamily="34" charset="0"/>
              <a:buChar char="•"/>
            </a:pPr>
            <a:endParaRPr lang="en-US" sz="1400" b="1" dirty="0">
              <a:solidFill>
                <a:schemeClr val="tx2"/>
              </a:solidFill>
            </a:endParaRPr>
          </a:p>
        </p:txBody>
      </p:sp>
      <p:sp>
        <p:nvSpPr>
          <p:cNvPr id="17" name="TextBox 16"/>
          <p:cNvSpPr txBox="1"/>
          <p:nvPr/>
        </p:nvSpPr>
        <p:spPr>
          <a:xfrm>
            <a:off x="4620263" y="5847975"/>
            <a:ext cx="4044703" cy="307777"/>
          </a:xfrm>
          <a:prstGeom prst="rect">
            <a:avLst/>
          </a:prstGeom>
          <a:noFill/>
        </p:spPr>
        <p:txBody>
          <a:bodyPr wrap="square" rtlCol="0">
            <a:spAutoFit/>
          </a:bodyPr>
          <a:lstStyle/>
          <a:p>
            <a:r>
              <a:rPr lang="en-US" sz="1400" dirty="0" smtClean="0">
                <a:solidFill>
                  <a:schemeClr val="tx2"/>
                </a:solidFill>
              </a:rPr>
              <a:t>Based on the work of Dr. Keith </a:t>
            </a:r>
            <a:r>
              <a:rPr lang="en-US" sz="1400" dirty="0" err="1" smtClean="0">
                <a:solidFill>
                  <a:schemeClr val="tx2"/>
                </a:solidFill>
              </a:rPr>
              <a:t>Eigel</a:t>
            </a:r>
            <a:r>
              <a:rPr lang="en-US" sz="1400" dirty="0" smtClean="0">
                <a:solidFill>
                  <a:schemeClr val="tx2"/>
                </a:solidFill>
              </a:rPr>
              <a:t>: Leaders Lyceum</a:t>
            </a:r>
            <a:endParaRPr lang="en-US" sz="1400" dirty="0">
              <a:solidFill>
                <a:schemeClr val="tx2"/>
              </a:solidFill>
            </a:endParaRPr>
          </a:p>
        </p:txBody>
      </p:sp>
    </p:spTree>
    <p:extLst>
      <p:ext uri="{BB962C8B-B14F-4D97-AF65-F5344CB8AC3E}">
        <p14:creationId xmlns:p14="http://schemas.microsoft.com/office/powerpoint/2010/main" val="356763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2000" fill="hold"/>
                                        <p:tgtEl>
                                          <p:spTgt spid="27"/>
                                        </p:tgtEl>
                                        <p:attrNameLst>
                                          <p:attrName>ppt_x</p:attrName>
                                        </p:attrNameLst>
                                      </p:cBhvr>
                                      <p:tavLst>
                                        <p:tav tm="0">
                                          <p:val>
                                            <p:strVal val="#ppt_x"/>
                                          </p:val>
                                        </p:tav>
                                        <p:tav tm="100000">
                                          <p:val>
                                            <p:strVal val="#ppt_x"/>
                                          </p:val>
                                        </p:tav>
                                      </p:tavLst>
                                    </p:anim>
                                    <p:anim calcmode="lin" valueType="num">
                                      <p:cBhvr additive="base">
                                        <p:cTn id="8" dur="2000" fill="hold"/>
                                        <p:tgtEl>
                                          <p:spTgt spid="27"/>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2000" fill="hold"/>
                                        <p:tgtEl>
                                          <p:spTgt spid="3"/>
                                        </p:tgtEl>
                                        <p:attrNameLst>
                                          <p:attrName>ppt_x</p:attrName>
                                        </p:attrNameLst>
                                      </p:cBhvr>
                                      <p:tavLst>
                                        <p:tav tm="0">
                                          <p:val>
                                            <p:strVal val="#ppt_x"/>
                                          </p:val>
                                        </p:tav>
                                        <p:tav tm="100000">
                                          <p:val>
                                            <p:strVal val="#ppt_x"/>
                                          </p:val>
                                        </p:tav>
                                      </p:tavLst>
                                    </p:anim>
                                    <p:anim calcmode="lin" valueType="num">
                                      <p:cBhvr additive="base">
                                        <p:cTn id="13" dur="20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1" presetClass="entr" presetSubtype="1"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heel(1)">
                                      <p:cBhvr>
                                        <p:cTn id="1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38175" y="38100"/>
            <a:ext cx="8001000" cy="914400"/>
          </a:xfrm>
          <a:prstGeom prst="rect">
            <a:avLst/>
          </a:prstGeom>
        </p:spPr>
        <p:txBody>
          <a:bodyPr>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en-US" sz="2800" dirty="0" smtClean="0">
                <a:solidFill>
                  <a:prstClr val="white"/>
                </a:solidFill>
              </a:rPr>
              <a:t>   CONSTRUCTIVE DEVELOPMENTAL THEORY</a:t>
            </a:r>
            <a:endParaRPr lang="en-US" sz="2800" dirty="0">
              <a:solidFill>
                <a:prstClr val="white"/>
              </a:solidFill>
            </a:endParaRPr>
          </a:p>
        </p:txBody>
      </p:sp>
      <p:sp>
        <p:nvSpPr>
          <p:cNvPr id="7" name="TextBox 6"/>
          <p:cNvSpPr txBox="1"/>
          <p:nvPr/>
        </p:nvSpPr>
        <p:spPr>
          <a:xfrm>
            <a:off x="228600" y="1143000"/>
            <a:ext cx="5410200" cy="3785652"/>
          </a:xfrm>
          <a:prstGeom prst="rect">
            <a:avLst/>
          </a:prstGeom>
          <a:noFill/>
        </p:spPr>
        <p:txBody>
          <a:bodyPr wrap="square" rtlCol="0">
            <a:spAutoFit/>
          </a:bodyPr>
          <a:lstStyle/>
          <a:p>
            <a:pPr marL="285750" indent="-285750">
              <a:buFont typeface="Arial" panose="020B0604020202020204" pitchFamily="34" charset="0"/>
              <a:buChar char="•"/>
            </a:pPr>
            <a:r>
              <a:rPr lang="en-US" sz="2400" b="1" dirty="0" smtClean="0">
                <a:solidFill>
                  <a:schemeClr val="tx2"/>
                </a:solidFill>
              </a:rPr>
              <a:t>How do we know what we know?</a:t>
            </a:r>
          </a:p>
          <a:p>
            <a:pPr marL="285750" indent="-285750">
              <a:buFont typeface="Arial" panose="020B0604020202020204" pitchFamily="34" charset="0"/>
              <a:buChar char="•"/>
            </a:pPr>
            <a:endParaRPr lang="en-US" sz="2400" b="1" dirty="0" smtClean="0">
              <a:solidFill>
                <a:schemeClr val="tx2"/>
              </a:solidFill>
            </a:endParaRPr>
          </a:p>
          <a:p>
            <a:pPr marL="285750" indent="-285750">
              <a:buFont typeface="Arial" panose="020B0604020202020204" pitchFamily="34" charset="0"/>
              <a:buChar char="•"/>
            </a:pPr>
            <a:r>
              <a:rPr lang="en-US" sz="2400" b="1" dirty="0" smtClean="0">
                <a:solidFill>
                  <a:schemeClr val="tx2"/>
                </a:solidFill>
              </a:rPr>
              <a:t>We have a lens</a:t>
            </a:r>
          </a:p>
          <a:p>
            <a:pPr marL="285750" indent="-285750">
              <a:buFont typeface="Arial" panose="020B0604020202020204" pitchFamily="34" charset="0"/>
              <a:buChar char="•"/>
            </a:pPr>
            <a:endParaRPr lang="en-US" sz="2400" b="1" dirty="0" smtClean="0">
              <a:solidFill>
                <a:schemeClr val="tx2"/>
              </a:solidFill>
            </a:endParaRPr>
          </a:p>
          <a:p>
            <a:pPr marL="285750" indent="-285750">
              <a:buFont typeface="Arial" panose="020B0604020202020204" pitchFamily="34" charset="0"/>
              <a:buChar char="•"/>
            </a:pPr>
            <a:r>
              <a:rPr lang="en-US" sz="2400" b="1" dirty="0" smtClean="0">
                <a:solidFill>
                  <a:schemeClr val="tx2"/>
                </a:solidFill>
              </a:rPr>
              <a:t>Our lenses change to become more complex as we grow</a:t>
            </a:r>
            <a:endParaRPr lang="en-US" sz="2400" b="1" dirty="0" smtClean="0">
              <a:solidFill>
                <a:srgbClr val="FF0000"/>
              </a:solidFill>
            </a:endParaRPr>
          </a:p>
          <a:p>
            <a:pPr marL="285750" indent="-285750">
              <a:buFont typeface="Arial" panose="020B0604020202020204" pitchFamily="34" charset="0"/>
              <a:buChar char="•"/>
            </a:pPr>
            <a:endParaRPr lang="en-US" sz="2400" b="1" dirty="0" smtClean="0">
              <a:solidFill>
                <a:schemeClr val="tx2"/>
              </a:solidFill>
            </a:endParaRPr>
          </a:p>
          <a:p>
            <a:pPr marL="285750" indent="-285750">
              <a:buFont typeface="Arial" panose="020B0604020202020204" pitchFamily="34" charset="0"/>
              <a:buChar char="•"/>
            </a:pPr>
            <a:r>
              <a:rPr lang="en-US" sz="2400" b="1" dirty="0" smtClean="0">
                <a:solidFill>
                  <a:schemeClr val="tx2"/>
                </a:solidFill>
              </a:rPr>
              <a:t>Life is a journey with many points of development - called leader levels</a:t>
            </a:r>
          </a:p>
          <a:p>
            <a:pPr marL="285750" indent="-285750">
              <a:buFont typeface="Arial" panose="020B0604020202020204" pitchFamily="34" charset="0"/>
              <a:buChar char="•"/>
            </a:pPr>
            <a:endParaRPr lang="en-US" sz="2400" b="1" dirty="0">
              <a:solidFill>
                <a:schemeClr val="tx2"/>
              </a:solidFill>
            </a:endParaRPr>
          </a:p>
        </p:txBody>
      </p:sp>
      <p:sp>
        <p:nvSpPr>
          <p:cNvPr id="8" name="TextBox 7"/>
          <p:cNvSpPr txBox="1"/>
          <p:nvPr/>
        </p:nvSpPr>
        <p:spPr>
          <a:xfrm>
            <a:off x="381000" y="5655677"/>
            <a:ext cx="7620000" cy="338554"/>
          </a:xfrm>
          <a:prstGeom prst="rect">
            <a:avLst/>
          </a:prstGeom>
          <a:noFill/>
        </p:spPr>
        <p:txBody>
          <a:bodyPr wrap="square" rtlCol="0">
            <a:spAutoFit/>
          </a:bodyPr>
          <a:lstStyle/>
          <a:p>
            <a:r>
              <a:rPr lang="en-US" sz="1600" dirty="0" smtClean="0">
                <a:solidFill>
                  <a:schemeClr val="tx2"/>
                </a:solidFill>
              </a:rPr>
              <a:t>Note:  This is NOT Collins.  It is  Jean </a:t>
            </a:r>
            <a:r>
              <a:rPr lang="en-US" sz="1600" dirty="0" err="1" smtClean="0">
                <a:solidFill>
                  <a:schemeClr val="tx2"/>
                </a:solidFill>
              </a:rPr>
              <a:t>Piaget,Robert</a:t>
            </a:r>
            <a:r>
              <a:rPr lang="en-US" sz="1600" dirty="0" smtClean="0">
                <a:solidFill>
                  <a:schemeClr val="tx2"/>
                </a:solidFill>
              </a:rPr>
              <a:t> Kegan, Lawrence Kohlberg</a:t>
            </a:r>
            <a:endParaRPr lang="en-US" sz="1600" dirty="0">
              <a:solidFill>
                <a:schemeClr val="tx2"/>
              </a:solidFill>
            </a:endParaRPr>
          </a:p>
        </p:txBody>
      </p:sp>
      <p:pic>
        <p:nvPicPr>
          <p:cNvPr id="1026" name="Picture 2" descr="C:\Users\kabreu\AppData\Local\Microsoft\Windows\Temporary Internet Files\Content.IE5\028WYTAZ\eyeglasse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143000"/>
            <a:ext cx="3609975" cy="2707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7016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41693" y="277667"/>
            <a:ext cx="7535839" cy="523220"/>
          </a:xfrm>
          <a:prstGeom prst="rect">
            <a:avLst/>
          </a:prstGeom>
          <a:noFill/>
        </p:spPr>
        <p:txBody>
          <a:bodyPr wrap="square" rtlCol="0">
            <a:spAutoFit/>
          </a:bodyPr>
          <a:lstStyle/>
          <a:p>
            <a:r>
              <a:rPr lang="en-US" sz="2800" dirty="0">
                <a:solidFill>
                  <a:prstClr val="white"/>
                </a:solidFill>
              </a:rPr>
              <a:t>LEVEL 5</a:t>
            </a:r>
            <a:r>
              <a:rPr lang="en-US" sz="2800" dirty="0" smtClean="0">
                <a:solidFill>
                  <a:prstClr val="white"/>
                </a:solidFill>
              </a:rPr>
              <a:t> MANAGERS – SUPPLEMENTAL NOTES</a:t>
            </a:r>
            <a:endParaRPr lang="en-US" sz="2800" dirty="0">
              <a:solidFill>
                <a:prstClr val="white"/>
              </a:solidFill>
            </a:endParaRPr>
          </a:p>
        </p:txBody>
      </p:sp>
      <p:sp>
        <p:nvSpPr>
          <p:cNvPr id="8" name="Rectangle 7"/>
          <p:cNvSpPr/>
          <p:nvPr/>
        </p:nvSpPr>
        <p:spPr>
          <a:xfrm>
            <a:off x="28699" y="990600"/>
            <a:ext cx="8991600" cy="5155257"/>
          </a:xfrm>
          <a:prstGeom prst="rect">
            <a:avLst/>
          </a:prstGeom>
        </p:spPr>
        <p:txBody>
          <a:bodyPr wrap="square">
            <a:spAutoFit/>
          </a:bodyPr>
          <a:lstStyle/>
          <a:p>
            <a:pPr lvl="0"/>
            <a:r>
              <a:rPr lang="en-US" sz="1100" b="1" dirty="0">
                <a:solidFill>
                  <a:schemeClr val="tx2"/>
                </a:solidFill>
              </a:rPr>
              <a:t>Higher order values:</a:t>
            </a:r>
          </a:p>
          <a:p>
            <a:pPr lvl="1"/>
            <a:r>
              <a:rPr lang="en-US" sz="1100" b="1" dirty="0">
                <a:solidFill>
                  <a:schemeClr val="tx2"/>
                </a:solidFill>
              </a:rPr>
              <a:t>Openness</a:t>
            </a:r>
          </a:p>
          <a:p>
            <a:pPr lvl="1"/>
            <a:r>
              <a:rPr lang="en-US" sz="1100" b="1" dirty="0">
                <a:solidFill>
                  <a:schemeClr val="tx2"/>
                </a:solidFill>
              </a:rPr>
              <a:t>Honesty</a:t>
            </a:r>
          </a:p>
          <a:p>
            <a:pPr lvl="1"/>
            <a:r>
              <a:rPr lang="en-US" sz="1100" b="1" dirty="0">
                <a:solidFill>
                  <a:schemeClr val="tx2"/>
                </a:solidFill>
              </a:rPr>
              <a:t>Courage/Bravery</a:t>
            </a:r>
          </a:p>
          <a:p>
            <a:pPr lvl="1"/>
            <a:r>
              <a:rPr lang="en-US" sz="1100" b="1" dirty="0">
                <a:solidFill>
                  <a:schemeClr val="tx2"/>
                </a:solidFill>
              </a:rPr>
              <a:t>Justice</a:t>
            </a:r>
          </a:p>
          <a:p>
            <a:pPr lvl="1"/>
            <a:r>
              <a:rPr lang="en-US" sz="1100" b="1" dirty="0">
                <a:solidFill>
                  <a:schemeClr val="tx2"/>
                </a:solidFill>
              </a:rPr>
              <a:t>Selflessness</a:t>
            </a:r>
          </a:p>
          <a:p>
            <a:pPr lvl="1"/>
            <a:r>
              <a:rPr lang="en-US" sz="1100" b="1" dirty="0">
                <a:solidFill>
                  <a:schemeClr val="tx2"/>
                </a:solidFill>
              </a:rPr>
              <a:t>Productivity</a:t>
            </a:r>
          </a:p>
          <a:p>
            <a:pPr lvl="1"/>
            <a:r>
              <a:rPr lang="en-US" sz="1100" b="1" dirty="0">
                <a:solidFill>
                  <a:schemeClr val="tx2"/>
                </a:solidFill>
              </a:rPr>
              <a:t>Service</a:t>
            </a:r>
          </a:p>
          <a:p>
            <a:pPr lvl="1"/>
            <a:r>
              <a:rPr lang="en-US" sz="1100" b="1" dirty="0">
                <a:solidFill>
                  <a:schemeClr val="tx2"/>
                </a:solidFill>
              </a:rPr>
              <a:t>Respect for and values others</a:t>
            </a:r>
          </a:p>
          <a:p>
            <a:pPr lvl="1"/>
            <a:r>
              <a:rPr lang="en-US" sz="1100" b="1" dirty="0">
                <a:solidFill>
                  <a:schemeClr val="tx2"/>
                </a:solidFill>
              </a:rPr>
              <a:t>Authenticity</a:t>
            </a:r>
          </a:p>
          <a:p>
            <a:pPr lvl="1"/>
            <a:r>
              <a:rPr lang="en-US" sz="1100" b="1" dirty="0">
                <a:solidFill>
                  <a:schemeClr val="tx2"/>
                </a:solidFill>
              </a:rPr>
              <a:t>Vulnerability</a:t>
            </a:r>
          </a:p>
          <a:p>
            <a:pPr lvl="1"/>
            <a:r>
              <a:rPr lang="en-US" sz="1100" b="1" dirty="0">
                <a:solidFill>
                  <a:schemeClr val="tx2"/>
                </a:solidFill>
              </a:rPr>
              <a:t>Mercy</a:t>
            </a:r>
          </a:p>
          <a:p>
            <a:pPr lvl="1"/>
            <a:r>
              <a:rPr lang="en-US" sz="1100" b="1" dirty="0">
                <a:solidFill>
                  <a:schemeClr val="tx2"/>
                </a:solidFill>
              </a:rPr>
              <a:t>Goodwill</a:t>
            </a:r>
          </a:p>
          <a:p>
            <a:pPr lvl="1"/>
            <a:r>
              <a:rPr lang="en-US" sz="1100" b="1" dirty="0">
                <a:solidFill>
                  <a:schemeClr val="tx2"/>
                </a:solidFill>
              </a:rPr>
              <a:t>Kindness</a:t>
            </a:r>
          </a:p>
          <a:p>
            <a:pPr lvl="1"/>
            <a:r>
              <a:rPr lang="en-US" sz="1100" b="1" dirty="0">
                <a:solidFill>
                  <a:schemeClr val="tx2"/>
                </a:solidFill>
              </a:rPr>
              <a:t>Generosity</a:t>
            </a:r>
          </a:p>
          <a:p>
            <a:pPr lvl="0"/>
            <a:endParaRPr lang="en-US" sz="1100" b="1" dirty="0" smtClean="0">
              <a:solidFill>
                <a:schemeClr val="tx2"/>
              </a:solidFill>
            </a:endParaRPr>
          </a:p>
          <a:p>
            <a:pPr lvl="0"/>
            <a:r>
              <a:rPr lang="en-US" sz="1100" b="1" dirty="0" smtClean="0">
                <a:solidFill>
                  <a:schemeClr val="tx2"/>
                </a:solidFill>
              </a:rPr>
              <a:t>L5 </a:t>
            </a:r>
            <a:r>
              <a:rPr lang="en-US" sz="1100" b="1" dirty="0">
                <a:solidFill>
                  <a:schemeClr val="tx2"/>
                </a:solidFill>
              </a:rPr>
              <a:t>leaders are all about </a:t>
            </a:r>
            <a:r>
              <a:rPr lang="en-US" sz="1100" b="1" u="sng" dirty="0">
                <a:solidFill>
                  <a:schemeClr val="tx2"/>
                </a:solidFill>
              </a:rPr>
              <a:t>growing others</a:t>
            </a:r>
            <a:r>
              <a:rPr lang="en-US" sz="1100" b="1" dirty="0">
                <a:solidFill>
                  <a:schemeClr val="tx2"/>
                </a:solidFill>
              </a:rPr>
              <a:t>;</a:t>
            </a:r>
          </a:p>
          <a:p>
            <a:pPr marL="628650" lvl="1" indent="-171450">
              <a:buFont typeface="Arial" panose="020B0604020202020204" pitchFamily="34" charset="0"/>
              <a:buChar char="•"/>
            </a:pPr>
            <a:r>
              <a:rPr lang="en-US" sz="1100" b="1" dirty="0">
                <a:solidFill>
                  <a:schemeClr val="tx2"/>
                </a:solidFill>
              </a:rPr>
              <a:t>Meet others where they are (their Level)</a:t>
            </a:r>
          </a:p>
          <a:p>
            <a:pPr marL="628650" lvl="1" indent="-171450">
              <a:buFont typeface="Arial" panose="020B0604020202020204" pitchFamily="34" charset="0"/>
              <a:buChar char="•"/>
            </a:pPr>
            <a:r>
              <a:rPr lang="en-US" sz="1100" b="1" dirty="0">
                <a:solidFill>
                  <a:schemeClr val="tx2"/>
                </a:solidFill>
              </a:rPr>
              <a:t>Maintain humility about their own contributions.</a:t>
            </a:r>
          </a:p>
          <a:p>
            <a:pPr marL="628650" lvl="1" indent="-171450">
              <a:buFont typeface="Arial" panose="020B0604020202020204" pitchFamily="34" charset="0"/>
              <a:buChar char="•"/>
            </a:pPr>
            <a:r>
              <a:rPr lang="en-US" sz="1100" b="1" dirty="0">
                <a:solidFill>
                  <a:schemeClr val="tx2"/>
                </a:solidFill>
              </a:rPr>
              <a:t>Open to understanding the perspectives of others.</a:t>
            </a:r>
          </a:p>
          <a:p>
            <a:pPr marL="628650" lvl="1" indent="-171450">
              <a:buFont typeface="Arial" panose="020B0604020202020204" pitchFamily="34" charset="0"/>
              <a:buChar char="•"/>
            </a:pPr>
            <a:r>
              <a:rPr lang="en-US" sz="1100" b="1" dirty="0">
                <a:solidFill>
                  <a:schemeClr val="tx2"/>
                </a:solidFill>
              </a:rPr>
              <a:t>They intentionally evaluate their own experience/reactions to see where they </a:t>
            </a:r>
            <a:r>
              <a:rPr lang="en-US" sz="1100" b="1" dirty="0" smtClean="0">
                <a:solidFill>
                  <a:schemeClr val="tx2"/>
                </a:solidFill>
              </a:rPr>
              <a:t>need to </a:t>
            </a:r>
            <a:r>
              <a:rPr lang="en-US" sz="1100" b="1" dirty="0">
                <a:solidFill>
                  <a:schemeClr val="tx2"/>
                </a:solidFill>
              </a:rPr>
              <a:t>loosen their grip</a:t>
            </a:r>
            <a:r>
              <a:rPr lang="en-US" sz="1100" b="1" dirty="0" smtClean="0">
                <a:solidFill>
                  <a:schemeClr val="tx2"/>
                </a:solidFill>
              </a:rPr>
              <a:t>.</a:t>
            </a:r>
          </a:p>
          <a:p>
            <a:pPr marL="628650" lvl="1" indent="-171450">
              <a:buFont typeface="Arial" panose="020B0604020202020204" pitchFamily="34" charset="0"/>
              <a:buChar char="•"/>
            </a:pPr>
            <a:endParaRPr lang="en-US" sz="1100" b="1" dirty="0">
              <a:solidFill>
                <a:schemeClr val="tx2"/>
              </a:solidFill>
            </a:endParaRPr>
          </a:p>
          <a:p>
            <a:pPr lvl="0"/>
            <a:r>
              <a:rPr lang="en-US" sz="1100" b="1" dirty="0">
                <a:solidFill>
                  <a:schemeClr val="tx2"/>
                </a:solidFill>
              </a:rPr>
              <a:t>Feedback. At L4 a leader uses feedback to refine him/herself. At L5 a leader uses feedback to model receiving feedback to the lower Levels. They are demonstrating honesty, openness, respect, and gratefulness to the feedback of others.</a:t>
            </a:r>
          </a:p>
          <a:p>
            <a:pPr lvl="0"/>
            <a:endParaRPr lang="en-US" sz="1100" b="1" dirty="0" smtClean="0">
              <a:solidFill>
                <a:schemeClr val="tx2"/>
              </a:solidFill>
            </a:endParaRPr>
          </a:p>
          <a:p>
            <a:pPr lvl="0"/>
            <a:r>
              <a:rPr lang="en-US" sz="1100" b="1" dirty="0" smtClean="0">
                <a:solidFill>
                  <a:schemeClr val="tx2"/>
                </a:solidFill>
              </a:rPr>
              <a:t>Conflict</a:t>
            </a:r>
            <a:r>
              <a:rPr lang="en-US" sz="1100" b="1" dirty="0">
                <a:solidFill>
                  <a:schemeClr val="tx2"/>
                </a:solidFill>
              </a:rPr>
              <a:t>. L5 leaders see conflict as a value more than a problem. L4 leaders see value in conflict, but they invest energy in managing the conflict.</a:t>
            </a:r>
          </a:p>
          <a:p>
            <a:pPr lvl="0"/>
            <a:endParaRPr lang="en-US" sz="1100" b="1" dirty="0" smtClean="0">
              <a:solidFill>
                <a:schemeClr val="tx2"/>
              </a:solidFill>
            </a:endParaRPr>
          </a:p>
          <a:p>
            <a:pPr lvl="0"/>
            <a:r>
              <a:rPr lang="en-US" sz="1100" b="1" dirty="0" smtClean="0">
                <a:solidFill>
                  <a:schemeClr val="tx2"/>
                </a:solidFill>
              </a:rPr>
              <a:t>Problems</a:t>
            </a:r>
            <a:r>
              <a:rPr lang="en-US" sz="1100" b="1" dirty="0">
                <a:solidFill>
                  <a:schemeClr val="tx2"/>
                </a:solidFill>
              </a:rPr>
              <a:t>. L4 leaders will tend to hands on help solve the problem or tell staff what to do. L5 leaders focus on the developmental opportunity behind the problem. They may step back, and potentially let someone fail – so that they can learn. </a:t>
            </a:r>
          </a:p>
          <a:p>
            <a:pPr lvl="1"/>
            <a:endParaRPr lang="en-US" sz="1000" dirty="0"/>
          </a:p>
        </p:txBody>
      </p:sp>
      <p:sp>
        <p:nvSpPr>
          <p:cNvPr id="4" name="TextBox 3"/>
          <p:cNvSpPr txBox="1"/>
          <p:nvPr/>
        </p:nvSpPr>
        <p:spPr>
          <a:xfrm>
            <a:off x="5410200" y="5885304"/>
            <a:ext cx="3277571" cy="261610"/>
          </a:xfrm>
          <a:prstGeom prst="rect">
            <a:avLst/>
          </a:prstGeom>
          <a:noFill/>
        </p:spPr>
        <p:txBody>
          <a:bodyPr wrap="square" rtlCol="0">
            <a:spAutoFit/>
          </a:bodyPr>
          <a:lstStyle/>
          <a:p>
            <a:r>
              <a:rPr lang="en-US" sz="1100" dirty="0" smtClean="0">
                <a:solidFill>
                  <a:schemeClr val="tx2"/>
                </a:solidFill>
              </a:rPr>
              <a:t>Based on the work of Dr. Keith </a:t>
            </a:r>
            <a:r>
              <a:rPr lang="en-US" sz="1100" dirty="0" err="1" smtClean="0">
                <a:solidFill>
                  <a:schemeClr val="tx2"/>
                </a:solidFill>
              </a:rPr>
              <a:t>Eigel</a:t>
            </a:r>
            <a:r>
              <a:rPr lang="en-US" sz="1100" dirty="0" smtClean="0">
                <a:solidFill>
                  <a:schemeClr val="tx2"/>
                </a:solidFill>
              </a:rPr>
              <a:t>: Leaders Lyceum</a:t>
            </a:r>
            <a:endParaRPr lang="en-US" sz="1100" dirty="0">
              <a:solidFill>
                <a:schemeClr val="tx2"/>
              </a:solidFill>
            </a:endParaRPr>
          </a:p>
        </p:txBody>
      </p:sp>
    </p:spTree>
    <p:extLst>
      <p:ext uri="{BB962C8B-B14F-4D97-AF65-F5344CB8AC3E}">
        <p14:creationId xmlns:p14="http://schemas.microsoft.com/office/powerpoint/2010/main" val="1953734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990600"/>
            <a:ext cx="8686800" cy="5001369"/>
          </a:xfrm>
          <a:prstGeom prst="rect">
            <a:avLst/>
          </a:prstGeom>
        </p:spPr>
        <p:txBody>
          <a:bodyPr wrap="square">
            <a:spAutoFit/>
          </a:bodyPr>
          <a:lstStyle/>
          <a:p>
            <a:pPr marL="171450" lvl="0" indent="-171450">
              <a:buFont typeface="Arial" panose="020B0604020202020204" pitchFamily="34" charset="0"/>
              <a:buChar char="•"/>
            </a:pPr>
            <a:r>
              <a:rPr lang="en-US" sz="1100" b="1" dirty="0" smtClean="0">
                <a:solidFill>
                  <a:schemeClr val="tx2"/>
                </a:solidFill>
              </a:rPr>
              <a:t>What of Collins Level 5 Leadership? There is overlap. Collins L5 = a way of doing/acting. This Level 5 is a way of knowing/understanding. In top leaders these two look very similar. Collins L5 leaders display humility, concern for and development of others and their institution above themselves. </a:t>
            </a:r>
          </a:p>
          <a:p>
            <a:pPr marL="171450" lvl="0" indent="-171450">
              <a:buFont typeface="Arial" panose="020B0604020202020204" pitchFamily="34" charset="0"/>
              <a:buChar char="•"/>
            </a:pPr>
            <a:r>
              <a:rPr lang="en-US" sz="1100" b="1" dirty="0" smtClean="0">
                <a:solidFill>
                  <a:schemeClr val="tx2"/>
                </a:solidFill>
              </a:rPr>
              <a:t>It is hard to move to L5 if:</a:t>
            </a:r>
          </a:p>
          <a:p>
            <a:pPr marL="628650" lvl="1" indent="-171450">
              <a:buFont typeface="Arial" panose="020B0604020202020204" pitchFamily="34" charset="0"/>
              <a:buChar char="•"/>
            </a:pPr>
            <a:r>
              <a:rPr lang="en-US" sz="1100" b="1" dirty="0" smtClean="0">
                <a:solidFill>
                  <a:schemeClr val="tx2"/>
                </a:solidFill>
              </a:rPr>
              <a:t>Achievement of objectives is more important than selflessness</a:t>
            </a:r>
          </a:p>
          <a:p>
            <a:pPr marL="628650" lvl="1" indent="-171450">
              <a:buFont typeface="Arial" panose="020B0604020202020204" pitchFamily="34" charset="0"/>
              <a:buChar char="•"/>
            </a:pPr>
            <a:r>
              <a:rPr lang="en-US" sz="1100" b="1" dirty="0" smtClean="0">
                <a:solidFill>
                  <a:schemeClr val="tx2"/>
                </a:solidFill>
              </a:rPr>
              <a:t>Self-protection is more important than vulnerability</a:t>
            </a:r>
          </a:p>
          <a:p>
            <a:pPr marL="628650" lvl="1" indent="-171450">
              <a:buFont typeface="Arial" panose="020B0604020202020204" pitchFamily="34" charset="0"/>
              <a:buChar char="•"/>
            </a:pPr>
            <a:r>
              <a:rPr lang="en-US" sz="1100" b="1" dirty="0" smtClean="0">
                <a:solidFill>
                  <a:schemeClr val="tx2"/>
                </a:solidFill>
              </a:rPr>
              <a:t>Maintaining their system is more important than being authentic </a:t>
            </a:r>
          </a:p>
          <a:p>
            <a:pPr marL="628650" lvl="1" indent="-171450">
              <a:buFont typeface="Arial" panose="020B0604020202020204" pitchFamily="34" charset="0"/>
              <a:buChar char="•"/>
            </a:pPr>
            <a:r>
              <a:rPr lang="en-US" sz="1100" b="1" dirty="0" smtClean="0">
                <a:solidFill>
                  <a:schemeClr val="tx2"/>
                </a:solidFill>
              </a:rPr>
              <a:t>To get to L5 ask – “what is the most generous, helpful and service minded thing I can do?”</a:t>
            </a:r>
          </a:p>
          <a:p>
            <a:pPr marL="628650" lvl="1" indent="-171450">
              <a:buFont typeface="Arial" panose="020B0604020202020204" pitchFamily="34" charset="0"/>
              <a:buChar char="•"/>
            </a:pPr>
            <a:r>
              <a:rPr lang="en-US" sz="1100" b="1" dirty="0" smtClean="0">
                <a:solidFill>
                  <a:schemeClr val="tx2"/>
                </a:solidFill>
              </a:rPr>
              <a:t>Embrace challenges in key areas. This means really listening to the other person and then working to reconcile the tension (C+C):</a:t>
            </a:r>
          </a:p>
          <a:p>
            <a:pPr marL="1085850" lvl="2" indent="-171450">
              <a:buFont typeface="Arial" panose="020B0604020202020204" pitchFamily="34" charset="0"/>
              <a:buChar char="•"/>
            </a:pPr>
            <a:r>
              <a:rPr lang="en-US" sz="1100" b="1" dirty="0" smtClean="0">
                <a:solidFill>
                  <a:schemeClr val="tx2"/>
                </a:solidFill>
              </a:rPr>
              <a:t>Faith</a:t>
            </a:r>
          </a:p>
          <a:p>
            <a:pPr marL="1085850" lvl="2" indent="-171450">
              <a:buFont typeface="Arial" panose="020B0604020202020204" pitchFamily="34" charset="0"/>
              <a:buChar char="•"/>
            </a:pPr>
            <a:r>
              <a:rPr lang="en-US" sz="1100" b="1" dirty="0" smtClean="0">
                <a:solidFill>
                  <a:schemeClr val="tx2"/>
                </a:solidFill>
              </a:rPr>
              <a:t>Politics</a:t>
            </a:r>
          </a:p>
          <a:p>
            <a:pPr marL="1085850" lvl="2" indent="-171450">
              <a:buFont typeface="Arial" panose="020B0604020202020204" pitchFamily="34" charset="0"/>
              <a:buChar char="•"/>
            </a:pPr>
            <a:r>
              <a:rPr lang="en-US" sz="1100" b="1" dirty="0" smtClean="0">
                <a:solidFill>
                  <a:schemeClr val="tx2"/>
                </a:solidFill>
              </a:rPr>
              <a:t>Biases – cultural/racial/ethnic/gender.</a:t>
            </a:r>
          </a:p>
          <a:p>
            <a:pPr lvl="0"/>
            <a:endParaRPr lang="en-US" sz="1100" b="1" dirty="0" smtClean="0">
              <a:solidFill>
                <a:schemeClr val="tx2"/>
              </a:solidFill>
            </a:endParaRPr>
          </a:p>
          <a:p>
            <a:pPr marL="171450" lvl="0" indent="-171450">
              <a:buFont typeface="Arial" panose="020B0604020202020204" pitchFamily="34" charset="0"/>
              <a:buChar char="•"/>
            </a:pPr>
            <a:r>
              <a:rPr lang="en-US" sz="1100" b="1" dirty="0" smtClean="0">
                <a:solidFill>
                  <a:schemeClr val="tx2"/>
                </a:solidFill>
              </a:rPr>
              <a:t>Success </a:t>
            </a:r>
            <a:r>
              <a:rPr lang="en-US" sz="1100" b="1" dirty="0">
                <a:solidFill>
                  <a:schemeClr val="tx2"/>
                </a:solidFill>
              </a:rPr>
              <a:t>can impede growth to L5 because you have the resources that stop growth. Challenges can get purchased away or avoided. Why change if I am successful?</a:t>
            </a:r>
          </a:p>
          <a:p>
            <a:pPr lvl="0"/>
            <a:endParaRPr lang="en-US" sz="1100" b="1" dirty="0" smtClean="0">
              <a:solidFill>
                <a:schemeClr val="tx2"/>
              </a:solidFill>
            </a:endParaRPr>
          </a:p>
          <a:p>
            <a:pPr marL="171450" lvl="0" indent="-171450">
              <a:buFont typeface="Arial" panose="020B0604020202020204" pitchFamily="34" charset="0"/>
              <a:buChar char="•"/>
            </a:pPr>
            <a:r>
              <a:rPr lang="en-US" sz="1100" b="1" dirty="0" smtClean="0">
                <a:solidFill>
                  <a:schemeClr val="tx2"/>
                </a:solidFill>
              </a:rPr>
              <a:t>Under </a:t>
            </a:r>
            <a:r>
              <a:rPr lang="en-US" sz="1100" b="1" dirty="0">
                <a:solidFill>
                  <a:schemeClr val="tx2"/>
                </a:solidFill>
              </a:rPr>
              <a:t>what circumstances can you get to L5?</a:t>
            </a:r>
          </a:p>
          <a:p>
            <a:pPr marL="628650" lvl="1" indent="-171450">
              <a:buFont typeface="Arial" panose="020B0604020202020204" pitchFamily="34" charset="0"/>
              <a:buChar char="•"/>
            </a:pPr>
            <a:r>
              <a:rPr lang="en-US" sz="1100" b="1" dirty="0">
                <a:solidFill>
                  <a:schemeClr val="tx2"/>
                </a:solidFill>
              </a:rPr>
              <a:t>Hard situations such as loss of: spouse, kid, friend, job, health, money.</a:t>
            </a:r>
          </a:p>
          <a:p>
            <a:pPr marL="628650" lvl="1" indent="-171450">
              <a:buFont typeface="Arial" panose="020B0604020202020204" pitchFamily="34" charset="0"/>
              <a:buChar char="•"/>
            </a:pPr>
            <a:r>
              <a:rPr lang="en-US" sz="1100" b="1" dirty="0">
                <a:solidFill>
                  <a:schemeClr val="tx2"/>
                </a:solidFill>
              </a:rPr>
              <a:t>Set out to intentionally serve others so we seek to understand the way they see and do things. We will start to see ours is NOT the only way.</a:t>
            </a:r>
          </a:p>
          <a:p>
            <a:pPr marL="628650" lvl="1" indent="-171450">
              <a:buFont typeface="Arial" panose="020B0604020202020204" pitchFamily="34" charset="0"/>
              <a:buChar char="•"/>
            </a:pPr>
            <a:r>
              <a:rPr lang="en-US" sz="1100" b="1" dirty="0">
                <a:solidFill>
                  <a:schemeClr val="tx2"/>
                </a:solidFill>
              </a:rPr>
              <a:t>Ask – what is the one thing I can do differently to make you more effective?</a:t>
            </a:r>
          </a:p>
          <a:p>
            <a:pPr lvl="0"/>
            <a:endParaRPr lang="en-US" sz="1100" b="1" dirty="0" smtClean="0">
              <a:solidFill>
                <a:schemeClr val="tx2"/>
              </a:solidFill>
            </a:endParaRPr>
          </a:p>
          <a:p>
            <a:pPr marL="171450" lvl="0" indent="-171450">
              <a:buFont typeface="Arial" panose="020B0604020202020204" pitchFamily="34" charset="0"/>
              <a:buChar char="•"/>
            </a:pPr>
            <a:r>
              <a:rPr lang="en-US" sz="1100" b="1" dirty="0" smtClean="0">
                <a:solidFill>
                  <a:schemeClr val="tx2"/>
                </a:solidFill>
              </a:rPr>
              <a:t>The </a:t>
            </a:r>
            <a:r>
              <a:rPr lang="en-US" sz="1100" b="1" dirty="0">
                <a:solidFill>
                  <a:schemeClr val="tx2"/>
                </a:solidFill>
              </a:rPr>
              <a:t>world never stays the same. L5 leaders stay relevant because they are open to new ways, but stay routed in the higher order </a:t>
            </a:r>
            <a:r>
              <a:rPr lang="en-US" sz="1100" b="1" dirty="0" smtClean="0">
                <a:solidFill>
                  <a:schemeClr val="tx2"/>
                </a:solidFill>
              </a:rPr>
              <a:t>values.</a:t>
            </a:r>
          </a:p>
          <a:p>
            <a:pPr marL="171450" lvl="0" indent="-171450">
              <a:buFont typeface="Arial" panose="020B0604020202020204" pitchFamily="34" charset="0"/>
              <a:buChar char="•"/>
            </a:pPr>
            <a:endParaRPr lang="en-US" sz="1100" b="1" dirty="0">
              <a:solidFill>
                <a:schemeClr val="tx2"/>
              </a:solidFill>
            </a:endParaRPr>
          </a:p>
          <a:p>
            <a:pPr marL="171450" lvl="0" indent="-171450">
              <a:buFont typeface="Arial" panose="020B0604020202020204" pitchFamily="34" charset="0"/>
              <a:buChar char="•"/>
            </a:pPr>
            <a:r>
              <a:rPr lang="en-US" sz="1100" b="1" dirty="0" smtClean="0">
                <a:solidFill>
                  <a:schemeClr val="tx2"/>
                </a:solidFill>
              </a:rPr>
              <a:t>L5 </a:t>
            </a:r>
            <a:r>
              <a:rPr lang="en-US" sz="1100" b="1" dirty="0">
                <a:solidFill>
                  <a:schemeClr val="tx2"/>
                </a:solidFill>
              </a:rPr>
              <a:t>leaders seem to be wise. </a:t>
            </a:r>
          </a:p>
          <a:p>
            <a:pPr marL="171450" lvl="0" indent="-171450">
              <a:buFont typeface="Arial" panose="020B0604020202020204" pitchFamily="34" charset="0"/>
              <a:buChar char="•"/>
            </a:pPr>
            <a:endParaRPr lang="en-US" sz="1100" b="1" dirty="0" smtClean="0">
              <a:solidFill>
                <a:schemeClr val="tx2"/>
              </a:solidFill>
            </a:endParaRPr>
          </a:p>
          <a:p>
            <a:pPr marL="171450" lvl="0" indent="-171450">
              <a:buFont typeface="Arial" panose="020B0604020202020204" pitchFamily="34" charset="0"/>
              <a:buChar char="•"/>
            </a:pPr>
            <a:r>
              <a:rPr lang="en-US" sz="1100" b="1" dirty="0" smtClean="0">
                <a:solidFill>
                  <a:schemeClr val="tx2"/>
                </a:solidFill>
              </a:rPr>
              <a:t>They </a:t>
            </a:r>
            <a:r>
              <a:rPr lang="en-US" sz="1100" b="1" dirty="0">
                <a:solidFill>
                  <a:schemeClr val="tx2"/>
                </a:solidFill>
              </a:rPr>
              <a:t>have an increasingly accurate self-assessment because they are self-reflective and rigorously honest. They realize that others potentially have just as good (or better) visions, values, and ways of doing things; the by-product of which is humility.</a:t>
            </a:r>
          </a:p>
          <a:p>
            <a:pPr marL="171450" lvl="0" indent="-171450">
              <a:buFont typeface="Arial" panose="020B0604020202020204" pitchFamily="34" charset="0"/>
              <a:buChar char="•"/>
            </a:pPr>
            <a:endParaRPr lang="en-US" sz="1100" dirty="0" smtClean="0"/>
          </a:p>
        </p:txBody>
      </p:sp>
      <p:sp>
        <p:nvSpPr>
          <p:cNvPr id="7" name="TextBox 6"/>
          <p:cNvSpPr txBox="1"/>
          <p:nvPr/>
        </p:nvSpPr>
        <p:spPr>
          <a:xfrm>
            <a:off x="787314" y="228600"/>
            <a:ext cx="8354707" cy="523220"/>
          </a:xfrm>
          <a:prstGeom prst="rect">
            <a:avLst/>
          </a:prstGeom>
          <a:noFill/>
        </p:spPr>
        <p:txBody>
          <a:bodyPr wrap="square" rtlCol="0">
            <a:spAutoFit/>
          </a:bodyPr>
          <a:lstStyle/>
          <a:p>
            <a:r>
              <a:rPr lang="en-US" sz="2800" dirty="0">
                <a:solidFill>
                  <a:prstClr val="white"/>
                </a:solidFill>
              </a:rPr>
              <a:t>LEVEL 5</a:t>
            </a:r>
            <a:r>
              <a:rPr lang="en-US" sz="2800" dirty="0" smtClean="0">
                <a:solidFill>
                  <a:prstClr val="white"/>
                </a:solidFill>
              </a:rPr>
              <a:t> MANAGERS – SUPPLEMENTAL NOTES CON’T</a:t>
            </a:r>
            <a:endParaRPr lang="en-US" sz="2800" dirty="0">
              <a:solidFill>
                <a:prstClr val="white"/>
              </a:solidFill>
            </a:endParaRPr>
          </a:p>
        </p:txBody>
      </p:sp>
      <p:sp>
        <p:nvSpPr>
          <p:cNvPr id="4" name="TextBox 3"/>
          <p:cNvSpPr txBox="1"/>
          <p:nvPr/>
        </p:nvSpPr>
        <p:spPr>
          <a:xfrm>
            <a:off x="5410200" y="5885304"/>
            <a:ext cx="3277571" cy="261610"/>
          </a:xfrm>
          <a:prstGeom prst="rect">
            <a:avLst/>
          </a:prstGeom>
          <a:noFill/>
        </p:spPr>
        <p:txBody>
          <a:bodyPr wrap="square" rtlCol="0">
            <a:spAutoFit/>
          </a:bodyPr>
          <a:lstStyle/>
          <a:p>
            <a:r>
              <a:rPr lang="en-US" sz="1100" dirty="0" smtClean="0">
                <a:solidFill>
                  <a:schemeClr val="tx2"/>
                </a:solidFill>
              </a:rPr>
              <a:t>Based on the work of Dr. Keith </a:t>
            </a:r>
            <a:r>
              <a:rPr lang="en-US" sz="1100" dirty="0" err="1" smtClean="0">
                <a:solidFill>
                  <a:schemeClr val="tx2"/>
                </a:solidFill>
              </a:rPr>
              <a:t>Eigel</a:t>
            </a:r>
            <a:r>
              <a:rPr lang="en-US" sz="1100" dirty="0" smtClean="0">
                <a:solidFill>
                  <a:schemeClr val="tx2"/>
                </a:solidFill>
              </a:rPr>
              <a:t>: Leaders Lyceum</a:t>
            </a:r>
            <a:endParaRPr lang="en-US" sz="1100" dirty="0">
              <a:solidFill>
                <a:schemeClr val="tx2"/>
              </a:solidFill>
            </a:endParaRPr>
          </a:p>
        </p:txBody>
      </p:sp>
    </p:spTree>
    <p:extLst>
      <p:ext uri="{BB962C8B-B14F-4D97-AF65-F5344CB8AC3E}">
        <p14:creationId xmlns:p14="http://schemas.microsoft.com/office/powerpoint/2010/main" val="140494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9600" y="1143000"/>
            <a:ext cx="7924800" cy="1446550"/>
          </a:xfrm>
          <a:prstGeom prst="rect">
            <a:avLst/>
          </a:prstGeom>
        </p:spPr>
        <p:txBody>
          <a:bodyPr wrap="square">
            <a:spAutoFit/>
          </a:bodyPr>
          <a:lstStyle/>
          <a:p>
            <a:pPr marL="171450" lvl="0" indent="-171450">
              <a:buFont typeface="Arial" panose="020B0604020202020204" pitchFamily="34" charset="0"/>
              <a:buChar char="•"/>
            </a:pPr>
            <a:r>
              <a:rPr lang="en-US" sz="1100" b="1" dirty="0">
                <a:solidFill>
                  <a:schemeClr val="tx2"/>
                </a:solidFill>
              </a:rPr>
              <a:t>They make sense of complex circumstances and create a culture that nurtures the growth of the people who work for them. </a:t>
            </a:r>
          </a:p>
          <a:p>
            <a:pPr marL="171450" lvl="0" indent="-171450">
              <a:buFont typeface="Arial" panose="020B0604020202020204" pitchFamily="34" charset="0"/>
              <a:buChar char="•"/>
            </a:pPr>
            <a:endParaRPr lang="en-US" sz="1100" b="1" dirty="0">
              <a:solidFill>
                <a:schemeClr val="tx2"/>
              </a:solidFill>
            </a:endParaRPr>
          </a:p>
          <a:p>
            <a:pPr marL="171450" lvl="0" indent="-171450">
              <a:buFont typeface="Arial" panose="020B0604020202020204" pitchFamily="34" charset="0"/>
              <a:buChar char="•"/>
            </a:pPr>
            <a:r>
              <a:rPr lang="en-US" sz="1100" b="1" dirty="0">
                <a:solidFill>
                  <a:schemeClr val="tx2"/>
                </a:solidFill>
              </a:rPr>
              <a:t>They tend to shun the spotlight.</a:t>
            </a:r>
          </a:p>
          <a:p>
            <a:pPr marL="171450" lvl="0" indent="-171450">
              <a:buFont typeface="Arial" panose="020B0604020202020204" pitchFamily="34" charset="0"/>
              <a:buChar char="•"/>
            </a:pPr>
            <a:endParaRPr lang="en-US" sz="1100" b="1" dirty="0">
              <a:solidFill>
                <a:schemeClr val="tx2"/>
              </a:solidFill>
            </a:endParaRPr>
          </a:p>
          <a:p>
            <a:pPr marL="171450" lvl="0" indent="-171450">
              <a:buFont typeface="Arial" panose="020B0604020202020204" pitchFamily="34" charset="0"/>
              <a:buChar char="•"/>
            </a:pPr>
            <a:r>
              <a:rPr lang="en-US" sz="1100" b="1" dirty="0">
                <a:solidFill>
                  <a:schemeClr val="tx2"/>
                </a:solidFill>
              </a:rPr>
              <a:t>At L5 you may need to build a new road. At L4 you have a GPS that you know and trust (a system) that you need to let go of to build that new road. </a:t>
            </a:r>
          </a:p>
          <a:p>
            <a:pPr marL="171450" lvl="0" indent="-171450">
              <a:buFont typeface="Arial" panose="020B0604020202020204" pitchFamily="34" charset="0"/>
              <a:buChar char="•"/>
            </a:pPr>
            <a:endParaRPr lang="en-US" sz="1100" b="1" dirty="0">
              <a:solidFill>
                <a:schemeClr val="tx2"/>
              </a:solidFill>
            </a:endParaRPr>
          </a:p>
          <a:p>
            <a:pPr marL="171450" lvl="0" indent="-171450">
              <a:buFont typeface="Arial" panose="020B0604020202020204" pitchFamily="34" charset="0"/>
              <a:buChar char="•"/>
            </a:pPr>
            <a:r>
              <a:rPr lang="en-US" sz="1100" b="1" dirty="0">
                <a:solidFill>
                  <a:schemeClr val="tx2"/>
                </a:solidFill>
              </a:rPr>
              <a:t>Building a new road is risky, you need others, and it could fail. (Lots of C+C)</a:t>
            </a:r>
          </a:p>
        </p:txBody>
      </p:sp>
      <p:sp>
        <p:nvSpPr>
          <p:cNvPr id="7" name="TextBox 6"/>
          <p:cNvSpPr txBox="1"/>
          <p:nvPr/>
        </p:nvSpPr>
        <p:spPr>
          <a:xfrm>
            <a:off x="941693" y="277667"/>
            <a:ext cx="7973707" cy="523220"/>
          </a:xfrm>
          <a:prstGeom prst="rect">
            <a:avLst/>
          </a:prstGeom>
          <a:noFill/>
        </p:spPr>
        <p:txBody>
          <a:bodyPr wrap="square" rtlCol="0">
            <a:spAutoFit/>
          </a:bodyPr>
          <a:lstStyle/>
          <a:p>
            <a:r>
              <a:rPr lang="en-US" sz="2800" dirty="0">
                <a:solidFill>
                  <a:prstClr val="white"/>
                </a:solidFill>
              </a:rPr>
              <a:t>LEVEL 5</a:t>
            </a:r>
            <a:r>
              <a:rPr lang="en-US" sz="2800" dirty="0" smtClean="0">
                <a:solidFill>
                  <a:prstClr val="white"/>
                </a:solidFill>
              </a:rPr>
              <a:t> MANAGERS – SUPPLEMENTAL NOTES CON’T</a:t>
            </a:r>
            <a:endParaRPr lang="en-US" sz="2800" dirty="0">
              <a:solidFill>
                <a:prstClr val="white"/>
              </a:solidFill>
            </a:endParaRPr>
          </a:p>
        </p:txBody>
      </p:sp>
      <p:sp>
        <p:nvSpPr>
          <p:cNvPr id="4" name="TextBox 3"/>
          <p:cNvSpPr txBox="1"/>
          <p:nvPr/>
        </p:nvSpPr>
        <p:spPr>
          <a:xfrm>
            <a:off x="5410200" y="5885304"/>
            <a:ext cx="3277571" cy="261610"/>
          </a:xfrm>
          <a:prstGeom prst="rect">
            <a:avLst/>
          </a:prstGeom>
          <a:noFill/>
        </p:spPr>
        <p:txBody>
          <a:bodyPr wrap="square" rtlCol="0">
            <a:spAutoFit/>
          </a:bodyPr>
          <a:lstStyle/>
          <a:p>
            <a:r>
              <a:rPr lang="en-US" sz="1100" dirty="0" smtClean="0">
                <a:solidFill>
                  <a:schemeClr val="tx2"/>
                </a:solidFill>
              </a:rPr>
              <a:t>Based on the work of Dr. Keith </a:t>
            </a:r>
            <a:r>
              <a:rPr lang="en-US" sz="1100" dirty="0" err="1" smtClean="0">
                <a:solidFill>
                  <a:schemeClr val="tx2"/>
                </a:solidFill>
              </a:rPr>
              <a:t>Eigel</a:t>
            </a:r>
            <a:r>
              <a:rPr lang="en-US" sz="1100" dirty="0" smtClean="0">
                <a:solidFill>
                  <a:schemeClr val="tx2"/>
                </a:solidFill>
              </a:rPr>
              <a:t>: Leaders Lyceum</a:t>
            </a:r>
            <a:endParaRPr lang="en-US" sz="1100" dirty="0">
              <a:solidFill>
                <a:schemeClr val="tx2"/>
              </a:solidFill>
            </a:endParaRPr>
          </a:p>
        </p:txBody>
      </p:sp>
    </p:spTree>
    <p:extLst>
      <p:ext uri="{BB962C8B-B14F-4D97-AF65-F5344CB8AC3E}">
        <p14:creationId xmlns:p14="http://schemas.microsoft.com/office/powerpoint/2010/main" val="175534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38175" y="38100"/>
            <a:ext cx="8001000" cy="914400"/>
          </a:xfrm>
          <a:prstGeom prst="rect">
            <a:avLst/>
          </a:prstGeom>
        </p:spPr>
        <p:txBody>
          <a:bodyPr>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en-US" sz="2800" dirty="0" smtClean="0">
                <a:solidFill>
                  <a:prstClr val="white"/>
                </a:solidFill>
              </a:rPr>
              <a:t>   LEARNING FROM LIFE</a:t>
            </a:r>
            <a:endParaRPr lang="en-US" sz="2800" dirty="0">
              <a:solidFill>
                <a:prstClr val="white"/>
              </a:solidFill>
            </a:endParaRPr>
          </a:p>
        </p:txBody>
      </p:sp>
      <p:sp>
        <p:nvSpPr>
          <p:cNvPr id="9" name="TextBox 8"/>
          <p:cNvSpPr txBox="1"/>
          <p:nvPr/>
        </p:nvSpPr>
        <p:spPr>
          <a:xfrm>
            <a:off x="600570" y="1295400"/>
            <a:ext cx="7924800" cy="1938992"/>
          </a:xfrm>
          <a:prstGeom prst="rect">
            <a:avLst/>
          </a:prstGeom>
          <a:noFill/>
        </p:spPr>
        <p:txBody>
          <a:bodyPr wrap="square" rtlCol="0">
            <a:spAutoFit/>
          </a:bodyPr>
          <a:lstStyle/>
          <a:p>
            <a:r>
              <a:rPr lang="en-US" sz="2000" b="1" dirty="0" smtClean="0">
                <a:solidFill>
                  <a:schemeClr val="tx2"/>
                </a:solidFill>
              </a:rPr>
              <a:t>The experiences in our life that are most developmental are the hardest.</a:t>
            </a:r>
          </a:p>
          <a:p>
            <a:endParaRPr lang="en-US" sz="2000" b="1" dirty="0">
              <a:solidFill>
                <a:schemeClr val="tx2"/>
              </a:solidFill>
            </a:endParaRPr>
          </a:p>
          <a:p>
            <a:pPr marL="342900" indent="-342900">
              <a:buFont typeface="Arial" panose="020B0604020202020204" pitchFamily="34" charset="0"/>
              <a:buChar char="•"/>
            </a:pPr>
            <a:r>
              <a:rPr lang="en-US" sz="2000" b="1" dirty="0" smtClean="0">
                <a:solidFill>
                  <a:schemeClr val="tx2"/>
                </a:solidFill>
              </a:rPr>
              <a:t>They usually involve loss of:</a:t>
            </a:r>
          </a:p>
          <a:p>
            <a:pPr marL="800100" lvl="1" indent="-342900">
              <a:buFont typeface="Arial" panose="020B0604020202020204" pitchFamily="34" charset="0"/>
              <a:buChar char="•"/>
            </a:pPr>
            <a:r>
              <a:rPr lang="en-US" sz="2000" b="1" dirty="0" smtClean="0">
                <a:solidFill>
                  <a:schemeClr val="tx2"/>
                </a:solidFill>
              </a:rPr>
              <a:t>Relationships</a:t>
            </a:r>
          </a:p>
          <a:p>
            <a:pPr marL="800100" lvl="1" indent="-342900">
              <a:buFont typeface="Arial" panose="020B0604020202020204" pitchFamily="34" charset="0"/>
              <a:buChar char="•"/>
            </a:pPr>
            <a:r>
              <a:rPr lang="en-US" sz="2000" b="1" dirty="0" smtClean="0">
                <a:solidFill>
                  <a:schemeClr val="tx2"/>
                </a:solidFill>
              </a:rPr>
              <a:t>Finances</a:t>
            </a:r>
          </a:p>
          <a:p>
            <a:pPr marL="800100" lvl="1" indent="-342900">
              <a:buFont typeface="Arial" panose="020B0604020202020204" pitchFamily="34" charset="0"/>
              <a:buChar char="•"/>
            </a:pPr>
            <a:r>
              <a:rPr lang="en-US" sz="2000" b="1" dirty="0" smtClean="0">
                <a:solidFill>
                  <a:schemeClr val="tx2"/>
                </a:solidFill>
              </a:rPr>
              <a:t>Health</a:t>
            </a:r>
          </a:p>
        </p:txBody>
      </p:sp>
      <p:sp>
        <p:nvSpPr>
          <p:cNvPr id="10" name="TextBox 9"/>
          <p:cNvSpPr txBox="1"/>
          <p:nvPr/>
        </p:nvSpPr>
        <p:spPr>
          <a:xfrm>
            <a:off x="676275" y="3239340"/>
            <a:ext cx="7924800" cy="2308324"/>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solidFill>
                  <a:schemeClr val="tx2"/>
                </a:solidFill>
              </a:rPr>
              <a:t>They have the most collateral damage</a:t>
            </a:r>
          </a:p>
          <a:p>
            <a:endParaRPr lang="en-US" b="1" dirty="0" smtClean="0">
              <a:solidFill>
                <a:schemeClr val="tx2"/>
              </a:solidFill>
            </a:endParaRPr>
          </a:p>
          <a:p>
            <a:pPr marL="285750" indent="-285750">
              <a:buFont typeface="Arial" panose="020B0604020202020204" pitchFamily="34" charset="0"/>
              <a:buChar char="•"/>
            </a:pPr>
            <a:r>
              <a:rPr lang="en-US" b="1" dirty="0" smtClean="0">
                <a:solidFill>
                  <a:schemeClr val="tx2"/>
                </a:solidFill>
              </a:rPr>
              <a:t>They are hard to sweep under the rug</a:t>
            </a:r>
          </a:p>
          <a:p>
            <a:endParaRPr lang="en-US" b="1" dirty="0" smtClean="0">
              <a:solidFill>
                <a:schemeClr val="tx2"/>
              </a:solidFill>
            </a:endParaRPr>
          </a:p>
          <a:p>
            <a:pPr marL="285750" indent="-285750">
              <a:buFont typeface="Arial" panose="020B0604020202020204" pitchFamily="34" charset="0"/>
              <a:buChar char="•"/>
            </a:pPr>
            <a:r>
              <a:rPr lang="en-US" b="1" dirty="0" smtClean="0">
                <a:solidFill>
                  <a:schemeClr val="tx2"/>
                </a:solidFill>
              </a:rPr>
              <a:t>They can’t be imitated in a training environment</a:t>
            </a:r>
          </a:p>
          <a:p>
            <a:pPr marL="285750" indent="-285750">
              <a:buFont typeface="Arial" panose="020B0604020202020204" pitchFamily="34" charset="0"/>
              <a:buChar char="•"/>
            </a:pPr>
            <a:endParaRPr lang="en-US" b="1" dirty="0" smtClean="0">
              <a:solidFill>
                <a:schemeClr val="tx2"/>
              </a:solidFill>
            </a:endParaRPr>
          </a:p>
          <a:p>
            <a:pPr marL="285750" indent="-285750">
              <a:buFont typeface="Arial" panose="020B0604020202020204" pitchFamily="34" charset="0"/>
              <a:buChar char="•"/>
            </a:pPr>
            <a:endParaRPr lang="en-US" b="1" dirty="0">
              <a:solidFill>
                <a:schemeClr val="tx2"/>
              </a:solidFill>
            </a:endParaRPr>
          </a:p>
          <a:p>
            <a:r>
              <a:rPr lang="en-US" b="1" u="sng" dirty="0" smtClean="0">
                <a:solidFill>
                  <a:schemeClr val="tx2"/>
                </a:solidFill>
              </a:rPr>
              <a:t>BUT:  </a:t>
            </a:r>
            <a:r>
              <a:rPr lang="en-US" b="1" dirty="0" smtClean="0">
                <a:solidFill>
                  <a:schemeClr val="tx2"/>
                </a:solidFill>
              </a:rPr>
              <a:t>They are not the only path to growth.</a:t>
            </a:r>
            <a:endParaRPr lang="en-US" b="1" dirty="0">
              <a:solidFill>
                <a:schemeClr val="tx2"/>
              </a:solidFill>
            </a:endParaRPr>
          </a:p>
        </p:txBody>
      </p:sp>
      <p:pic>
        <p:nvPicPr>
          <p:cNvPr id="4098" name="Picture 2" descr="http://m.c.lnkd.licdn.com/mpr/mpr/p/2/005/05a/0f7/3a446a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7410" y="1845642"/>
            <a:ext cx="3213665" cy="2132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8929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38175" y="38100"/>
            <a:ext cx="8001000" cy="914400"/>
          </a:xfrm>
          <a:prstGeom prst="rect">
            <a:avLst/>
          </a:prstGeom>
        </p:spPr>
        <p:txBody>
          <a:bodyPr>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en-US" sz="2800" dirty="0" smtClean="0">
                <a:solidFill>
                  <a:prstClr val="white"/>
                </a:solidFill>
              </a:rPr>
              <a:t>   CAN WE GROW OURSELVES AND OTHERS?</a:t>
            </a:r>
            <a:endParaRPr lang="en-US" sz="2800" dirty="0">
              <a:solidFill>
                <a:prstClr val="white"/>
              </a:solidFill>
            </a:endParaRPr>
          </a:p>
        </p:txBody>
      </p:sp>
      <p:sp>
        <p:nvSpPr>
          <p:cNvPr id="9" name="TextBox 8"/>
          <p:cNvSpPr txBox="1"/>
          <p:nvPr/>
        </p:nvSpPr>
        <p:spPr>
          <a:xfrm>
            <a:off x="638175" y="1143000"/>
            <a:ext cx="7924800" cy="5016758"/>
          </a:xfrm>
          <a:prstGeom prst="rect">
            <a:avLst/>
          </a:prstGeom>
          <a:noFill/>
        </p:spPr>
        <p:txBody>
          <a:bodyPr wrap="square" rtlCol="0">
            <a:spAutoFit/>
          </a:bodyPr>
          <a:lstStyle/>
          <a:p>
            <a:pPr marL="342900" indent="-342900">
              <a:buFont typeface="Arial" panose="020B0604020202020204" pitchFamily="34" charset="0"/>
              <a:buChar char="•"/>
            </a:pPr>
            <a:r>
              <a:rPr lang="en-US" sz="2000" b="1" dirty="0" smtClean="0">
                <a:solidFill>
                  <a:schemeClr val="tx2"/>
                </a:solidFill>
              </a:rPr>
              <a:t>Yes.  Use the growth formula </a:t>
            </a:r>
            <a:r>
              <a:rPr lang="en-US" sz="2000" b="1" u="sng" dirty="0" smtClean="0">
                <a:solidFill>
                  <a:schemeClr val="tx2"/>
                </a:solidFill>
              </a:rPr>
              <a:t>C+C</a:t>
            </a:r>
            <a:r>
              <a:rPr lang="en-US" sz="2000" b="1" dirty="0" smtClean="0">
                <a:solidFill>
                  <a:schemeClr val="tx2"/>
                </a:solidFill>
              </a:rPr>
              <a:t> x P = EL</a:t>
            </a:r>
          </a:p>
          <a:p>
            <a:pPr marL="342900" indent="-342900">
              <a:buFont typeface="Arial" panose="020B0604020202020204" pitchFamily="34" charset="0"/>
              <a:buChar char="•"/>
            </a:pPr>
            <a:endParaRPr lang="en-US" sz="2000" b="1" dirty="0">
              <a:solidFill>
                <a:schemeClr val="tx2"/>
              </a:solidFill>
            </a:endParaRPr>
          </a:p>
          <a:p>
            <a:pPr marL="342900" indent="-342900">
              <a:buFont typeface="Arial" panose="020B0604020202020204" pitchFamily="34" charset="0"/>
              <a:buChar char="•"/>
            </a:pPr>
            <a:r>
              <a:rPr lang="en-US" sz="2000" b="1" dirty="0" smtClean="0">
                <a:solidFill>
                  <a:schemeClr val="tx2"/>
                </a:solidFill>
              </a:rPr>
              <a:t>Honestly access where you are, then move up.</a:t>
            </a:r>
          </a:p>
          <a:p>
            <a:pPr marL="342900" indent="-342900">
              <a:buFont typeface="Arial" panose="020B0604020202020204" pitchFamily="34" charset="0"/>
              <a:buChar char="•"/>
            </a:pPr>
            <a:endParaRPr lang="en-US" sz="2000" b="1" dirty="0" smtClean="0">
              <a:solidFill>
                <a:schemeClr val="tx2"/>
              </a:solidFill>
            </a:endParaRPr>
          </a:p>
          <a:p>
            <a:pPr marL="342900" indent="-342900">
              <a:buFont typeface="Arial" panose="020B0604020202020204" pitchFamily="34" charset="0"/>
              <a:buChar char="•"/>
            </a:pPr>
            <a:r>
              <a:rPr lang="en-US" sz="2000" b="1" u="sng" dirty="0" smtClean="0">
                <a:solidFill>
                  <a:schemeClr val="tx2"/>
                </a:solidFill>
              </a:rPr>
              <a:t>What holds you back?  The 5 D’s:</a:t>
            </a:r>
          </a:p>
          <a:p>
            <a:pPr marL="800100" lvl="1" indent="-342900">
              <a:buFont typeface="Arial" panose="020B0604020202020204" pitchFamily="34" charset="0"/>
              <a:buChar char="•"/>
            </a:pPr>
            <a:r>
              <a:rPr lang="en-US" sz="2000" b="1" dirty="0" smtClean="0">
                <a:solidFill>
                  <a:schemeClr val="tx2"/>
                </a:solidFill>
              </a:rPr>
              <a:t>Distraction – Urgent crowds out important</a:t>
            </a:r>
          </a:p>
          <a:p>
            <a:pPr lvl="1"/>
            <a:endParaRPr lang="en-US" sz="2000" b="1" dirty="0" smtClean="0">
              <a:solidFill>
                <a:schemeClr val="tx2"/>
              </a:solidFill>
            </a:endParaRPr>
          </a:p>
          <a:p>
            <a:pPr marL="800100" lvl="1" indent="-342900">
              <a:buFont typeface="Arial" panose="020B0604020202020204" pitchFamily="34" charset="0"/>
              <a:buChar char="•"/>
            </a:pPr>
            <a:r>
              <a:rPr lang="en-US" sz="2000" b="1" dirty="0" smtClean="0">
                <a:solidFill>
                  <a:schemeClr val="tx2"/>
                </a:solidFill>
              </a:rPr>
              <a:t>Dishonesty – We don’t accept reality.  </a:t>
            </a:r>
            <a:r>
              <a:rPr lang="en-US" sz="2000" b="1" dirty="0">
                <a:solidFill>
                  <a:schemeClr val="tx2"/>
                </a:solidFill>
              </a:rPr>
              <a:t>W</a:t>
            </a:r>
            <a:r>
              <a:rPr lang="en-US" sz="2000" b="1" dirty="0" smtClean="0">
                <a:solidFill>
                  <a:schemeClr val="tx2"/>
                </a:solidFill>
              </a:rPr>
              <a:t>e self-deceive and see the problems as “out there” not “in there”.</a:t>
            </a:r>
          </a:p>
          <a:p>
            <a:pPr lvl="1"/>
            <a:endParaRPr lang="en-US" sz="2000" b="1" dirty="0" smtClean="0">
              <a:solidFill>
                <a:schemeClr val="tx2"/>
              </a:solidFill>
            </a:endParaRPr>
          </a:p>
          <a:p>
            <a:pPr marL="800100" lvl="1" indent="-342900">
              <a:buFont typeface="Arial" panose="020B0604020202020204" pitchFamily="34" charset="0"/>
              <a:buChar char="•"/>
            </a:pPr>
            <a:r>
              <a:rPr lang="en-US" sz="2000" b="1" dirty="0" smtClean="0">
                <a:solidFill>
                  <a:schemeClr val="tx2"/>
                </a:solidFill>
              </a:rPr>
              <a:t>Deception – The world points us in the wrong direction.  Beer = happiness; quick external fixes.</a:t>
            </a:r>
          </a:p>
          <a:p>
            <a:pPr lvl="1"/>
            <a:endParaRPr lang="en-US" sz="2000" b="1" dirty="0" smtClean="0">
              <a:solidFill>
                <a:schemeClr val="tx2"/>
              </a:solidFill>
            </a:endParaRPr>
          </a:p>
          <a:p>
            <a:pPr marL="800100" lvl="1" indent="-342900">
              <a:buFont typeface="Arial" panose="020B0604020202020204" pitchFamily="34" charset="0"/>
              <a:buChar char="•"/>
            </a:pPr>
            <a:r>
              <a:rPr lang="en-US" sz="2000" b="1" dirty="0" smtClean="0">
                <a:solidFill>
                  <a:schemeClr val="tx2"/>
                </a:solidFill>
              </a:rPr>
              <a:t>Discouragement – We tried and failed.  No perseverance.</a:t>
            </a:r>
          </a:p>
          <a:p>
            <a:pPr lvl="1"/>
            <a:endParaRPr lang="en-US" sz="2000" b="1" dirty="0" smtClean="0">
              <a:solidFill>
                <a:schemeClr val="tx2"/>
              </a:solidFill>
            </a:endParaRPr>
          </a:p>
          <a:p>
            <a:pPr marL="800100" lvl="1" indent="-342900">
              <a:buFont typeface="Arial" panose="020B0604020202020204" pitchFamily="34" charset="0"/>
              <a:buChar char="•"/>
            </a:pPr>
            <a:r>
              <a:rPr lang="en-US" sz="2000" b="1" dirty="0" smtClean="0">
                <a:solidFill>
                  <a:schemeClr val="tx2"/>
                </a:solidFill>
              </a:rPr>
              <a:t>Disinterest – We settle for less.  It is just too much effort.</a:t>
            </a:r>
          </a:p>
        </p:txBody>
      </p:sp>
      <p:sp>
        <p:nvSpPr>
          <p:cNvPr id="2" name="TextBox 1"/>
          <p:cNvSpPr txBox="1"/>
          <p:nvPr/>
        </p:nvSpPr>
        <p:spPr>
          <a:xfrm>
            <a:off x="4247931" y="1519786"/>
            <a:ext cx="311304" cy="400110"/>
          </a:xfrm>
          <a:prstGeom prst="rect">
            <a:avLst/>
          </a:prstGeom>
          <a:noFill/>
        </p:spPr>
        <p:txBody>
          <a:bodyPr wrap="none" rtlCol="0">
            <a:spAutoFit/>
          </a:bodyPr>
          <a:lstStyle/>
          <a:p>
            <a:r>
              <a:rPr lang="en-US" sz="2000" b="1" dirty="0" smtClean="0">
                <a:solidFill>
                  <a:schemeClr val="tx2"/>
                </a:solidFill>
              </a:rPr>
              <a:t>T</a:t>
            </a:r>
            <a:endParaRPr lang="en-US" sz="2000" b="1" dirty="0">
              <a:solidFill>
                <a:schemeClr val="tx2"/>
              </a:solidFill>
            </a:endParaRPr>
          </a:p>
        </p:txBody>
      </p:sp>
    </p:spTree>
    <p:extLst>
      <p:ext uri="{BB962C8B-B14F-4D97-AF65-F5344CB8AC3E}">
        <p14:creationId xmlns:p14="http://schemas.microsoft.com/office/powerpoint/2010/main" val="6039095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38175" y="38100"/>
            <a:ext cx="8001000" cy="914400"/>
          </a:xfrm>
          <a:prstGeom prst="rect">
            <a:avLst/>
          </a:prstGeom>
        </p:spPr>
        <p:txBody>
          <a:bodyPr>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en-US" sz="2800" dirty="0" smtClean="0">
                <a:solidFill>
                  <a:prstClr val="white"/>
                </a:solidFill>
              </a:rPr>
              <a:t>   GROWING YOURSELF</a:t>
            </a:r>
            <a:endParaRPr lang="en-US" sz="2800" dirty="0">
              <a:solidFill>
                <a:prstClr val="white"/>
              </a:solidFill>
            </a:endParaRPr>
          </a:p>
        </p:txBody>
      </p:sp>
      <p:sp>
        <p:nvSpPr>
          <p:cNvPr id="9" name="TextBox 8"/>
          <p:cNvSpPr txBox="1"/>
          <p:nvPr/>
        </p:nvSpPr>
        <p:spPr>
          <a:xfrm>
            <a:off x="381000" y="1043545"/>
            <a:ext cx="7924800" cy="5324535"/>
          </a:xfrm>
          <a:prstGeom prst="rect">
            <a:avLst/>
          </a:prstGeom>
          <a:noFill/>
        </p:spPr>
        <p:txBody>
          <a:bodyPr wrap="square" rtlCol="0">
            <a:spAutoFit/>
          </a:bodyPr>
          <a:lstStyle/>
          <a:p>
            <a:pPr marL="342900" indent="-342900">
              <a:buFont typeface="Arial" panose="020B0604020202020204" pitchFamily="34" charset="0"/>
              <a:buChar char="•"/>
            </a:pPr>
            <a:r>
              <a:rPr lang="en-US" sz="2000" b="1" dirty="0" smtClean="0">
                <a:solidFill>
                  <a:schemeClr val="tx2"/>
                </a:solidFill>
              </a:rPr>
              <a:t>Grab every stretch assignment.  Reflect on how</a:t>
            </a:r>
          </a:p>
          <a:p>
            <a:r>
              <a:rPr lang="en-US" sz="2000" b="1" dirty="0" smtClean="0">
                <a:solidFill>
                  <a:schemeClr val="tx2"/>
                </a:solidFill>
              </a:rPr>
              <a:t>       you cope.</a:t>
            </a:r>
          </a:p>
          <a:p>
            <a:endParaRPr lang="en-US" sz="2000" b="1" dirty="0">
              <a:solidFill>
                <a:schemeClr val="tx2"/>
              </a:solidFill>
            </a:endParaRPr>
          </a:p>
          <a:p>
            <a:pPr marL="342900" indent="-342900">
              <a:buFont typeface="Arial" panose="020B0604020202020204" pitchFamily="34" charset="0"/>
              <a:buChar char="•"/>
            </a:pPr>
            <a:r>
              <a:rPr lang="en-US" sz="2000" b="1" dirty="0">
                <a:solidFill>
                  <a:schemeClr val="tx2"/>
                </a:solidFill>
              </a:rPr>
              <a:t>Embrace challenge and contradiction</a:t>
            </a:r>
          </a:p>
          <a:p>
            <a:endParaRPr lang="en-US" sz="2000" b="1" dirty="0" smtClean="0">
              <a:solidFill>
                <a:schemeClr val="tx2"/>
              </a:solidFill>
            </a:endParaRPr>
          </a:p>
          <a:p>
            <a:pPr marL="342900" indent="-342900">
              <a:buFont typeface="Arial" panose="020B0604020202020204" pitchFamily="34" charset="0"/>
              <a:buChar char="•"/>
            </a:pPr>
            <a:r>
              <a:rPr lang="en-US" sz="2000" b="1" dirty="0" smtClean="0">
                <a:solidFill>
                  <a:schemeClr val="tx2"/>
                </a:solidFill>
              </a:rPr>
              <a:t>Lean into the growth formula </a:t>
            </a:r>
            <a:r>
              <a:rPr lang="en-US" sz="2000" b="1" u="sng" dirty="0">
                <a:solidFill>
                  <a:schemeClr val="tx2"/>
                </a:solidFill>
              </a:rPr>
              <a:t>C+C</a:t>
            </a:r>
            <a:r>
              <a:rPr lang="en-US" sz="2000" b="1" dirty="0">
                <a:solidFill>
                  <a:schemeClr val="tx2"/>
                </a:solidFill>
              </a:rPr>
              <a:t> x P = EL</a:t>
            </a:r>
          </a:p>
          <a:p>
            <a:r>
              <a:rPr lang="en-US" sz="2000" b="1" dirty="0">
                <a:solidFill>
                  <a:schemeClr val="tx2"/>
                </a:solidFill>
              </a:rPr>
              <a:t>			</a:t>
            </a:r>
            <a:endParaRPr lang="en-US" sz="2000" b="1" dirty="0" smtClean="0">
              <a:solidFill>
                <a:schemeClr val="tx2"/>
              </a:solidFill>
            </a:endParaRPr>
          </a:p>
          <a:p>
            <a:pPr marL="342900" indent="-342900">
              <a:buFont typeface="Arial" panose="020B0604020202020204" pitchFamily="34" charset="0"/>
              <a:buChar char="•"/>
            </a:pPr>
            <a:r>
              <a:rPr lang="en-US" sz="2000" b="1" dirty="0" smtClean="0">
                <a:solidFill>
                  <a:schemeClr val="tx2"/>
                </a:solidFill>
              </a:rPr>
              <a:t>Persevere through challenges – learn about yourself</a:t>
            </a:r>
          </a:p>
          <a:p>
            <a:pPr marL="342900" indent="-342900">
              <a:buFont typeface="Arial" panose="020B0604020202020204" pitchFamily="34" charset="0"/>
              <a:buChar char="•"/>
            </a:pPr>
            <a:endParaRPr lang="en-US" sz="2000" b="1" dirty="0">
              <a:solidFill>
                <a:schemeClr val="tx2"/>
              </a:solidFill>
            </a:endParaRPr>
          </a:p>
          <a:p>
            <a:pPr marL="342900" indent="-342900">
              <a:buFont typeface="Arial" panose="020B0604020202020204" pitchFamily="34" charset="0"/>
              <a:buChar char="•"/>
            </a:pPr>
            <a:r>
              <a:rPr lang="en-US" sz="2000" b="1" dirty="0" smtClean="0">
                <a:solidFill>
                  <a:schemeClr val="tx2"/>
                </a:solidFill>
              </a:rPr>
              <a:t>Do you hunker down, keep old methods, or change?</a:t>
            </a:r>
          </a:p>
          <a:p>
            <a:pPr marL="342900" indent="-342900">
              <a:buFont typeface="Arial" panose="020B0604020202020204" pitchFamily="34" charset="0"/>
              <a:buChar char="•"/>
            </a:pPr>
            <a:endParaRPr lang="en-US" sz="2000" b="1" dirty="0">
              <a:solidFill>
                <a:schemeClr val="tx2"/>
              </a:solidFill>
            </a:endParaRPr>
          </a:p>
          <a:p>
            <a:pPr marL="342900" indent="-342900">
              <a:buFont typeface="Arial" panose="020B0604020202020204" pitchFamily="34" charset="0"/>
              <a:buChar char="•"/>
            </a:pPr>
            <a:r>
              <a:rPr lang="en-US" sz="2000" b="1" dirty="0" smtClean="0">
                <a:solidFill>
                  <a:schemeClr val="tx2"/>
                </a:solidFill>
              </a:rPr>
              <a:t>Solicit feedback and ask “what can I do to make you more effective?”</a:t>
            </a:r>
          </a:p>
          <a:p>
            <a:pPr marL="342900" indent="-342900">
              <a:buFont typeface="Arial" panose="020B0604020202020204" pitchFamily="34" charset="0"/>
              <a:buChar char="•"/>
            </a:pPr>
            <a:endParaRPr lang="en-US" sz="2000" b="1" dirty="0">
              <a:solidFill>
                <a:schemeClr val="tx2"/>
              </a:solidFill>
            </a:endParaRPr>
          </a:p>
          <a:p>
            <a:pPr marL="342900" indent="-342900">
              <a:buFont typeface="Arial" panose="020B0604020202020204" pitchFamily="34" charset="0"/>
              <a:buChar char="•"/>
            </a:pPr>
            <a:r>
              <a:rPr lang="en-US" sz="2000" b="1" dirty="0" smtClean="0">
                <a:solidFill>
                  <a:schemeClr val="tx2"/>
                </a:solidFill>
              </a:rPr>
              <a:t>Get a mentor</a:t>
            </a:r>
          </a:p>
          <a:p>
            <a:pPr marL="342900" indent="-342900">
              <a:buFont typeface="Arial" panose="020B0604020202020204" pitchFamily="34" charset="0"/>
              <a:buChar char="•"/>
            </a:pPr>
            <a:endParaRPr lang="en-US" sz="2000" b="1" dirty="0">
              <a:solidFill>
                <a:schemeClr val="tx2"/>
              </a:solidFill>
            </a:endParaRPr>
          </a:p>
          <a:p>
            <a:pPr marL="342900" indent="-342900">
              <a:buFont typeface="Arial" panose="020B0604020202020204" pitchFamily="34" charset="0"/>
              <a:buChar char="•"/>
            </a:pPr>
            <a:r>
              <a:rPr lang="en-US" sz="2000" b="1" dirty="0" smtClean="0">
                <a:solidFill>
                  <a:schemeClr val="tx2"/>
                </a:solidFill>
              </a:rPr>
              <a:t>Marshall Goldsmith: What got you here won’t get you there</a:t>
            </a:r>
          </a:p>
          <a:p>
            <a:endParaRPr lang="en-US" sz="2000" b="1" dirty="0">
              <a:solidFill>
                <a:schemeClr val="tx2"/>
              </a:solidFill>
            </a:endParaRPr>
          </a:p>
        </p:txBody>
      </p:sp>
      <p:pic>
        <p:nvPicPr>
          <p:cNvPr id="5122" name="Picture 2" descr="http://arablelife.com/wp-content/uploads/2015/04/personal_growt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199" y="1040081"/>
            <a:ext cx="2645881" cy="20879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32096" y="2928016"/>
            <a:ext cx="311304" cy="400110"/>
          </a:xfrm>
          <a:prstGeom prst="rect">
            <a:avLst/>
          </a:prstGeom>
          <a:noFill/>
        </p:spPr>
        <p:txBody>
          <a:bodyPr wrap="none" rtlCol="0">
            <a:spAutoFit/>
          </a:bodyPr>
          <a:lstStyle/>
          <a:p>
            <a:r>
              <a:rPr lang="en-US" sz="2000" b="1" dirty="0" smtClean="0">
                <a:solidFill>
                  <a:schemeClr val="tx2"/>
                </a:solidFill>
              </a:rPr>
              <a:t>T</a:t>
            </a:r>
            <a:endParaRPr lang="en-US" sz="2000" b="1" dirty="0">
              <a:solidFill>
                <a:schemeClr val="tx2"/>
              </a:solidFill>
            </a:endParaRPr>
          </a:p>
        </p:txBody>
      </p:sp>
    </p:spTree>
    <p:extLst>
      <p:ext uri="{BB962C8B-B14F-4D97-AF65-F5344CB8AC3E}">
        <p14:creationId xmlns:p14="http://schemas.microsoft.com/office/powerpoint/2010/main" val="19109114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38175" y="38100"/>
            <a:ext cx="8001000" cy="914400"/>
          </a:xfrm>
          <a:prstGeom prst="rect">
            <a:avLst/>
          </a:prstGeom>
        </p:spPr>
        <p:txBody>
          <a:bodyPr>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en-US" sz="2800" dirty="0" smtClean="0">
                <a:solidFill>
                  <a:prstClr val="white"/>
                </a:solidFill>
              </a:rPr>
              <a:t>   PERSONALITY TESTS</a:t>
            </a:r>
            <a:endParaRPr lang="en-US" sz="2800" dirty="0">
              <a:solidFill>
                <a:prstClr val="white"/>
              </a:solidFill>
            </a:endParaRPr>
          </a:p>
        </p:txBody>
      </p:sp>
      <p:sp>
        <p:nvSpPr>
          <p:cNvPr id="2" name="TextBox 1"/>
          <p:cNvSpPr txBox="1"/>
          <p:nvPr/>
        </p:nvSpPr>
        <p:spPr>
          <a:xfrm>
            <a:off x="457200" y="1088571"/>
            <a:ext cx="2667000" cy="1200329"/>
          </a:xfrm>
          <a:prstGeom prst="rect">
            <a:avLst/>
          </a:prstGeom>
          <a:noFill/>
        </p:spPr>
        <p:txBody>
          <a:bodyPr wrap="square" rtlCol="0">
            <a:spAutoFit/>
          </a:bodyPr>
          <a:lstStyle/>
          <a:p>
            <a:pPr marL="285750" indent="-285750">
              <a:buFont typeface="Arial" panose="020B0604020202020204" pitchFamily="34" charset="0"/>
              <a:buChar char="•"/>
            </a:pPr>
            <a:r>
              <a:rPr lang="en-US" sz="2400" b="1" dirty="0" smtClean="0">
                <a:solidFill>
                  <a:schemeClr val="tx2"/>
                </a:solidFill>
              </a:rPr>
              <a:t>Myers Briggs</a:t>
            </a:r>
          </a:p>
          <a:p>
            <a:pPr marL="285750" indent="-285750">
              <a:buFont typeface="Arial" panose="020B0604020202020204" pitchFamily="34" charset="0"/>
              <a:buChar char="•"/>
            </a:pPr>
            <a:r>
              <a:rPr lang="en-US" sz="2400" b="1" dirty="0" smtClean="0">
                <a:solidFill>
                  <a:schemeClr val="tx2"/>
                </a:solidFill>
              </a:rPr>
              <a:t>Hogan</a:t>
            </a:r>
          </a:p>
          <a:p>
            <a:pPr marL="285750" indent="-285750">
              <a:buFont typeface="Arial" panose="020B0604020202020204" pitchFamily="34" charset="0"/>
              <a:buChar char="•"/>
            </a:pPr>
            <a:r>
              <a:rPr lang="en-US" sz="2400" b="1" dirty="0" smtClean="0">
                <a:solidFill>
                  <a:schemeClr val="tx2"/>
                </a:solidFill>
              </a:rPr>
              <a:t>DISC, etc.</a:t>
            </a:r>
            <a:endParaRPr lang="en-US" sz="2400" b="1" dirty="0">
              <a:solidFill>
                <a:schemeClr val="tx2"/>
              </a:solidFill>
            </a:endParaRPr>
          </a:p>
        </p:txBody>
      </p:sp>
      <p:sp>
        <p:nvSpPr>
          <p:cNvPr id="3" name="TextBox 2"/>
          <p:cNvSpPr txBox="1"/>
          <p:nvPr/>
        </p:nvSpPr>
        <p:spPr>
          <a:xfrm>
            <a:off x="403761" y="2514600"/>
            <a:ext cx="5029200" cy="3785652"/>
          </a:xfrm>
          <a:prstGeom prst="rect">
            <a:avLst/>
          </a:prstGeom>
          <a:noFill/>
        </p:spPr>
        <p:txBody>
          <a:bodyPr wrap="square" rtlCol="0">
            <a:spAutoFit/>
          </a:bodyPr>
          <a:lstStyle/>
          <a:p>
            <a:r>
              <a:rPr lang="en-US" sz="2400" b="1" dirty="0" smtClean="0">
                <a:solidFill>
                  <a:schemeClr val="tx2"/>
                </a:solidFill>
              </a:rPr>
              <a:t>These are useful to understand your style and the style of others.  They are your vehicle on the journey.</a:t>
            </a:r>
          </a:p>
          <a:p>
            <a:endParaRPr lang="en-US" sz="2400" b="1" dirty="0">
              <a:solidFill>
                <a:schemeClr val="tx2"/>
              </a:solidFill>
            </a:endParaRPr>
          </a:p>
          <a:p>
            <a:pPr algn="ctr"/>
            <a:r>
              <a:rPr lang="en-US" sz="2400" b="1" u="sng" dirty="0" smtClean="0">
                <a:solidFill>
                  <a:srgbClr val="FF0000"/>
                </a:solidFill>
              </a:rPr>
              <a:t>BUT:</a:t>
            </a:r>
          </a:p>
          <a:p>
            <a:pPr algn="ctr"/>
            <a:endParaRPr lang="en-US" sz="2400" b="1" u="sng" dirty="0">
              <a:solidFill>
                <a:schemeClr val="tx2"/>
              </a:solidFill>
            </a:endParaRPr>
          </a:p>
          <a:p>
            <a:r>
              <a:rPr lang="en-US" sz="2400" b="1" dirty="0" smtClean="0">
                <a:solidFill>
                  <a:schemeClr val="tx2"/>
                </a:solidFill>
              </a:rPr>
              <a:t>Your personality/style does not predict how you will, or have, grown and adapted to life’s challenges.</a:t>
            </a:r>
          </a:p>
          <a:p>
            <a:endParaRPr lang="en-US" sz="2400" b="1" dirty="0">
              <a:solidFill>
                <a:schemeClr val="tx2"/>
              </a:solidFill>
            </a:endParaRPr>
          </a:p>
        </p:txBody>
      </p:sp>
      <p:pic>
        <p:nvPicPr>
          <p:cNvPr id="2050" name="Picture 2" descr="http://www.hcamag.com/files/image/Human%20Capital/personality-te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088571"/>
            <a:ext cx="3574472" cy="3574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2071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38175" y="38100"/>
            <a:ext cx="8001000" cy="914400"/>
          </a:xfrm>
          <a:prstGeom prst="rect">
            <a:avLst/>
          </a:prstGeom>
        </p:spPr>
        <p:txBody>
          <a:bodyPr>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en-US" sz="2800" dirty="0" smtClean="0">
                <a:solidFill>
                  <a:prstClr val="white"/>
                </a:solidFill>
              </a:rPr>
              <a:t>   HOW IMPORTANT ARE SMARTS?</a:t>
            </a:r>
            <a:endParaRPr lang="en-US" sz="2800" dirty="0">
              <a:solidFill>
                <a:prstClr val="white"/>
              </a:solidFill>
            </a:endParaRPr>
          </a:p>
        </p:txBody>
      </p:sp>
      <p:sp>
        <p:nvSpPr>
          <p:cNvPr id="7" name="TextBox 6"/>
          <p:cNvSpPr txBox="1"/>
          <p:nvPr/>
        </p:nvSpPr>
        <p:spPr>
          <a:xfrm>
            <a:off x="533400" y="1295400"/>
            <a:ext cx="7924800" cy="4893647"/>
          </a:xfrm>
          <a:prstGeom prst="rect">
            <a:avLst/>
          </a:prstGeom>
          <a:noFill/>
        </p:spPr>
        <p:txBody>
          <a:bodyPr wrap="square" rtlCol="0">
            <a:spAutoFit/>
          </a:bodyPr>
          <a:lstStyle/>
          <a:p>
            <a:pPr marL="457200" indent="-457200">
              <a:buFont typeface="Arial" panose="020B0604020202020204" pitchFamily="34" charset="0"/>
              <a:buChar char="•"/>
            </a:pPr>
            <a:r>
              <a:rPr lang="en-US" sz="3200" b="1" dirty="0" smtClean="0">
                <a:solidFill>
                  <a:schemeClr val="tx2"/>
                </a:solidFill>
              </a:rPr>
              <a:t>IQ is a factor</a:t>
            </a:r>
          </a:p>
          <a:p>
            <a:endParaRPr lang="en-US" sz="3200" b="1" dirty="0" smtClean="0">
              <a:solidFill>
                <a:schemeClr val="tx2"/>
              </a:solidFill>
            </a:endParaRPr>
          </a:p>
          <a:p>
            <a:pPr marL="457200" indent="-457200">
              <a:buFont typeface="Arial" panose="020B0604020202020204" pitchFamily="34" charset="0"/>
              <a:buChar char="•"/>
            </a:pPr>
            <a:r>
              <a:rPr lang="en-US" sz="3200" b="1" dirty="0" smtClean="0">
                <a:solidFill>
                  <a:schemeClr val="tx2"/>
                </a:solidFill>
              </a:rPr>
              <a:t>Technical skills are a factor</a:t>
            </a:r>
          </a:p>
          <a:p>
            <a:pPr marL="457200" indent="-457200">
              <a:buFont typeface="Arial" panose="020B0604020202020204" pitchFamily="34" charset="0"/>
              <a:buChar char="•"/>
            </a:pPr>
            <a:endParaRPr lang="en-US" sz="3200" b="1" dirty="0">
              <a:solidFill>
                <a:schemeClr val="tx2"/>
              </a:solidFill>
            </a:endParaRPr>
          </a:p>
          <a:p>
            <a:pPr marL="457200" indent="-457200">
              <a:buFont typeface="Arial" panose="020B0604020202020204" pitchFamily="34" charset="0"/>
              <a:buChar char="•"/>
            </a:pPr>
            <a:r>
              <a:rPr lang="en-US" sz="3200" b="1" dirty="0" smtClean="0">
                <a:solidFill>
                  <a:schemeClr val="tx2"/>
                </a:solidFill>
              </a:rPr>
              <a:t>Personality and style are a factor</a:t>
            </a:r>
          </a:p>
          <a:p>
            <a:pPr marL="457200" indent="-457200">
              <a:buFont typeface="Arial" panose="020B0604020202020204" pitchFamily="34" charset="0"/>
              <a:buChar char="•"/>
            </a:pPr>
            <a:endParaRPr lang="en-US" sz="3200" b="1" dirty="0" smtClean="0">
              <a:solidFill>
                <a:schemeClr val="tx2"/>
              </a:solidFill>
            </a:endParaRPr>
          </a:p>
          <a:p>
            <a:pPr marL="457200" indent="-457200">
              <a:buFont typeface="Arial" panose="020B0604020202020204" pitchFamily="34" charset="0"/>
              <a:buChar char="•"/>
            </a:pPr>
            <a:r>
              <a:rPr lang="en-US" sz="3200" b="1" dirty="0" smtClean="0">
                <a:solidFill>
                  <a:schemeClr val="tx2"/>
                </a:solidFill>
              </a:rPr>
              <a:t>But as you move up—it is the combination of IQ, Personality, and Leader Level that matters</a:t>
            </a:r>
          </a:p>
          <a:p>
            <a:pPr marL="457200" indent="-457200">
              <a:buFont typeface="Arial" panose="020B0604020202020204" pitchFamily="34" charset="0"/>
              <a:buChar char="•"/>
            </a:pPr>
            <a:endParaRPr lang="en-US" sz="2400" b="1" dirty="0">
              <a:solidFill>
                <a:schemeClr val="tx2"/>
              </a:solidFill>
            </a:endParaRPr>
          </a:p>
        </p:txBody>
      </p:sp>
    </p:spTree>
    <p:extLst>
      <p:ext uri="{BB962C8B-B14F-4D97-AF65-F5344CB8AC3E}">
        <p14:creationId xmlns:p14="http://schemas.microsoft.com/office/powerpoint/2010/main" val="16825918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38175" y="38100"/>
            <a:ext cx="8001000" cy="914400"/>
          </a:xfrm>
          <a:prstGeom prst="rect">
            <a:avLst/>
          </a:prstGeom>
        </p:spPr>
        <p:txBody>
          <a:bodyPr>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en-US" sz="2800" dirty="0" smtClean="0">
                <a:solidFill>
                  <a:prstClr val="white"/>
                </a:solidFill>
              </a:rPr>
              <a:t>   WHY IS THIS IMPORTANT?</a:t>
            </a:r>
            <a:endParaRPr lang="en-US" sz="2800" dirty="0">
              <a:solidFill>
                <a:prstClr val="white"/>
              </a:solidFill>
            </a:endParaRPr>
          </a:p>
        </p:txBody>
      </p:sp>
      <p:sp>
        <p:nvSpPr>
          <p:cNvPr id="7" name="TextBox 6"/>
          <p:cNvSpPr txBox="1"/>
          <p:nvPr/>
        </p:nvSpPr>
        <p:spPr>
          <a:xfrm>
            <a:off x="533400" y="1295400"/>
            <a:ext cx="7924800" cy="4524315"/>
          </a:xfrm>
          <a:prstGeom prst="rect">
            <a:avLst/>
          </a:prstGeom>
          <a:noFill/>
        </p:spPr>
        <p:txBody>
          <a:bodyPr wrap="square" rtlCol="0">
            <a:spAutoFit/>
          </a:bodyPr>
          <a:lstStyle/>
          <a:p>
            <a:r>
              <a:rPr lang="en-US" sz="3200" b="1" dirty="0" smtClean="0">
                <a:solidFill>
                  <a:schemeClr val="tx2"/>
                </a:solidFill>
              </a:rPr>
              <a:t>The next 2 slides will address the complexity and challenges of:</a:t>
            </a:r>
          </a:p>
          <a:p>
            <a:endParaRPr lang="en-US" sz="3200" b="1" dirty="0" smtClean="0">
              <a:solidFill>
                <a:schemeClr val="tx2"/>
              </a:solidFill>
            </a:endParaRPr>
          </a:p>
          <a:p>
            <a:pPr marL="457200" indent="-457200">
              <a:buFont typeface="Arial" panose="020B0604020202020204" pitchFamily="34" charset="0"/>
              <a:buChar char="•"/>
            </a:pPr>
            <a:r>
              <a:rPr lang="en-US" sz="3200" b="1" dirty="0" smtClean="0">
                <a:solidFill>
                  <a:schemeClr val="tx2"/>
                </a:solidFill>
              </a:rPr>
              <a:t>A senior executive role (the CIO in our example)</a:t>
            </a:r>
          </a:p>
          <a:p>
            <a:pPr marL="457200" indent="-457200">
              <a:buFont typeface="Arial" panose="020B0604020202020204" pitchFamily="34" charset="0"/>
              <a:buChar char="•"/>
            </a:pPr>
            <a:endParaRPr lang="en-US" sz="3200" b="1" dirty="0" smtClean="0">
              <a:solidFill>
                <a:schemeClr val="tx2"/>
              </a:solidFill>
            </a:endParaRPr>
          </a:p>
          <a:p>
            <a:pPr marL="457200" indent="-457200">
              <a:buFont typeface="Arial" panose="020B0604020202020204" pitchFamily="34" charset="0"/>
              <a:buChar char="•"/>
            </a:pPr>
            <a:r>
              <a:rPr lang="en-US" sz="3200" b="1" dirty="0" smtClean="0">
                <a:solidFill>
                  <a:schemeClr val="tx2"/>
                </a:solidFill>
              </a:rPr>
              <a:t>Aligning a new leader within an organization</a:t>
            </a:r>
            <a:endParaRPr lang="en-US" sz="3200" b="1" dirty="0">
              <a:solidFill>
                <a:schemeClr val="tx2"/>
              </a:solidFill>
            </a:endParaRPr>
          </a:p>
          <a:p>
            <a:pPr marL="457200" indent="-457200">
              <a:buFont typeface="Arial" panose="020B0604020202020204" pitchFamily="34" charset="0"/>
              <a:buChar char="•"/>
            </a:pPr>
            <a:endParaRPr lang="en-US" sz="3200" b="1" dirty="0">
              <a:solidFill>
                <a:schemeClr val="tx2"/>
              </a:solidFill>
            </a:endParaRPr>
          </a:p>
        </p:txBody>
      </p:sp>
    </p:spTree>
    <p:extLst>
      <p:ext uri="{BB962C8B-B14F-4D97-AF65-F5344CB8AC3E}">
        <p14:creationId xmlns:p14="http://schemas.microsoft.com/office/powerpoint/2010/main" val="30634873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3" name="Straight Connector 82"/>
          <p:cNvCxnSpPr/>
          <p:nvPr/>
        </p:nvCxnSpPr>
        <p:spPr>
          <a:xfrm flipV="1">
            <a:off x="3568700" y="4467225"/>
            <a:ext cx="1036638" cy="44767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3733800" y="1668463"/>
            <a:ext cx="871538" cy="677862"/>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V="1">
            <a:off x="3748088" y="2528888"/>
            <a:ext cx="976312" cy="14287"/>
          </a:xfrm>
          <a:prstGeom prst="line">
            <a:avLst/>
          </a:prstGeom>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3467100" y="5105400"/>
            <a:ext cx="1257300" cy="2809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3732213" y="2862263"/>
            <a:ext cx="998537" cy="542925"/>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Elbow Connector 64"/>
          <p:cNvCxnSpPr>
            <a:endCxn id="4" idx="1"/>
          </p:cNvCxnSpPr>
          <p:nvPr/>
        </p:nvCxnSpPr>
        <p:spPr>
          <a:xfrm rot="5400000" flipH="1" flipV="1">
            <a:off x="1416050" y="2632075"/>
            <a:ext cx="906463" cy="766763"/>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9" name="Elbow Connector 8"/>
          <p:cNvCxnSpPr/>
          <p:nvPr/>
        </p:nvCxnSpPr>
        <p:spPr>
          <a:xfrm>
            <a:off x="547688" y="4038600"/>
            <a:ext cx="1814512" cy="1016000"/>
          </a:xfrm>
          <a:prstGeom prst="bent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79881" name="Slide Number Placeholder 8"/>
          <p:cNvSpPr>
            <a:spLocks noGrp="1"/>
          </p:cNvSpPr>
          <p:nvPr>
            <p:ph type="sldNum" sz="quarter" idx="10"/>
          </p:nvPr>
        </p:nvSpPr>
        <p:spPr bwMode="auto">
          <a:xfrm>
            <a:off x="8334375" y="61087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000">
                <a:solidFill>
                  <a:schemeClr val="tx1"/>
                </a:solidFill>
                <a:latin typeface="News Gothic MT"/>
                <a:ea typeface="MS PGothic" pitchFamily="34" charset="-128"/>
              </a:defRPr>
            </a:lvl1pPr>
            <a:lvl2pPr marL="742950" indent="-285750" eaLnBrk="0" hangingPunct="0">
              <a:defRPr sz="1000">
                <a:solidFill>
                  <a:schemeClr val="tx1"/>
                </a:solidFill>
                <a:latin typeface="News Gothic MT"/>
                <a:ea typeface="MS PGothic" pitchFamily="34" charset="-128"/>
              </a:defRPr>
            </a:lvl2pPr>
            <a:lvl3pPr marL="1143000" indent="-228600" eaLnBrk="0" hangingPunct="0">
              <a:defRPr sz="1000">
                <a:solidFill>
                  <a:schemeClr val="tx1"/>
                </a:solidFill>
                <a:latin typeface="News Gothic MT"/>
                <a:ea typeface="MS PGothic" pitchFamily="34" charset="-128"/>
              </a:defRPr>
            </a:lvl3pPr>
            <a:lvl4pPr marL="1600200" indent="-228600" eaLnBrk="0" hangingPunct="0">
              <a:defRPr sz="1000">
                <a:solidFill>
                  <a:schemeClr val="tx1"/>
                </a:solidFill>
                <a:latin typeface="News Gothic MT"/>
                <a:ea typeface="MS PGothic" pitchFamily="34" charset="-128"/>
              </a:defRPr>
            </a:lvl4pPr>
            <a:lvl5pPr marL="2057400" indent="-228600" eaLnBrk="0" hangingPunct="0">
              <a:defRPr sz="1000">
                <a:solidFill>
                  <a:schemeClr val="tx1"/>
                </a:solidFill>
                <a:latin typeface="News Gothic MT"/>
                <a:ea typeface="MS PGothic" pitchFamily="34" charset="-128"/>
              </a:defRPr>
            </a:lvl5pPr>
            <a:lvl6pPr marL="2514600" indent="-228600" eaLnBrk="0" fontAlgn="base" hangingPunct="0">
              <a:spcBef>
                <a:spcPct val="0"/>
              </a:spcBef>
              <a:spcAft>
                <a:spcPct val="0"/>
              </a:spcAft>
              <a:defRPr sz="1000">
                <a:solidFill>
                  <a:schemeClr val="tx1"/>
                </a:solidFill>
                <a:latin typeface="News Gothic MT"/>
                <a:ea typeface="MS PGothic" pitchFamily="34" charset="-128"/>
              </a:defRPr>
            </a:lvl6pPr>
            <a:lvl7pPr marL="2971800" indent="-228600" eaLnBrk="0" fontAlgn="base" hangingPunct="0">
              <a:spcBef>
                <a:spcPct val="0"/>
              </a:spcBef>
              <a:spcAft>
                <a:spcPct val="0"/>
              </a:spcAft>
              <a:defRPr sz="1000">
                <a:solidFill>
                  <a:schemeClr val="tx1"/>
                </a:solidFill>
                <a:latin typeface="News Gothic MT"/>
                <a:ea typeface="MS PGothic" pitchFamily="34" charset="-128"/>
              </a:defRPr>
            </a:lvl7pPr>
            <a:lvl8pPr marL="3429000" indent="-228600" eaLnBrk="0" fontAlgn="base" hangingPunct="0">
              <a:spcBef>
                <a:spcPct val="0"/>
              </a:spcBef>
              <a:spcAft>
                <a:spcPct val="0"/>
              </a:spcAft>
              <a:defRPr sz="1000">
                <a:solidFill>
                  <a:schemeClr val="tx1"/>
                </a:solidFill>
                <a:latin typeface="News Gothic MT"/>
                <a:ea typeface="MS PGothic" pitchFamily="34" charset="-128"/>
              </a:defRPr>
            </a:lvl8pPr>
            <a:lvl9pPr marL="3886200" indent="-228600" eaLnBrk="0" fontAlgn="base" hangingPunct="0">
              <a:spcBef>
                <a:spcPct val="0"/>
              </a:spcBef>
              <a:spcAft>
                <a:spcPct val="0"/>
              </a:spcAft>
              <a:defRPr sz="1000">
                <a:solidFill>
                  <a:schemeClr val="tx1"/>
                </a:solidFill>
                <a:latin typeface="News Gothic MT"/>
                <a:ea typeface="MS PGothic" pitchFamily="34" charset="-128"/>
              </a:defRPr>
            </a:lvl9pPr>
          </a:lstStyle>
          <a:p>
            <a:pPr eaLnBrk="1" hangingPunct="1"/>
            <a:fld id="{6FCDF706-8FDE-48CE-BFF7-4367D2120207}" type="slidenum">
              <a:rPr lang="en-US" altLang="en-US" sz="1200" smtClean="0">
                <a:solidFill>
                  <a:srgbClr val="FFFFFF"/>
                </a:solidFill>
                <a:latin typeface="Calibri" pitchFamily="34" charset="0"/>
              </a:rPr>
              <a:pPr eaLnBrk="1" hangingPunct="1"/>
              <a:t>6</a:t>
            </a:fld>
            <a:endParaRPr lang="en-US" altLang="en-US" sz="1200" dirty="0" smtClean="0">
              <a:solidFill>
                <a:srgbClr val="FFFFFF"/>
              </a:solidFill>
              <a:latin typeface="Calibri" pitchFamily="34" charset="0"/>
            </a:endParaRPr>
          </a:p>
        </p:txBody>
      </p:sp>
      <p:sp>
        <p:nvSpPr>
          <p:cNvPr id="79882" name="Title 1"/>
          <p:cNvSpPr txBox="1">
            <a:spLocks/>
          </p:cNvSpPr>
          <p:nvPr/>
        </p:nvSpPr>
        <p:spPr bwMode="auto">
          <a:xfrm>
            <a:off x="911225" y="0"/>
            <a:ext cx="8229600"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1000">
                <a:solidFill>
                  <a:schemeClr val="tx1"/>
                </a:solidFill>
                <a:latin typeface="News Gothic MT"/>
                <a:ea typeface="MS PGothic" pitchFamily="34" charset="-128"/>
              </a:defRPr>
            </a:lvl1pPr>
            <a:lvl2pPr marL="742950" indent="-285750" defTabSz="457200" eaLnBrk="0" hangingPunct="0">
              <a:defRPr sz="1000">
                <a:solidFill>
                  <a:schemeClr val="tx1"/>
                </a:solidFill>
                <a:latin typeface="News Gothic MT"/>
                <a:ea typeface="MS PGothic" pitchFamily="34" charset="-128"/>
              </a:defRPr>
            </a:lvl2pPr>
            <a:lvl3pPr marL="1143000" indent="-228600" defTabSz="457200" eaLnBrk="0" hangingPunct="0">
              <a:defRPr sz="1000">
                <a:solidFill>
                  <a:schemeClr val="tx1"/>
                </a:solidFill>
                <a:latin typeface="News Gothic MT"/>
                <a:ea typeface="MS PGothic" pitchFamily="34" charset="-128"/>
              </a:defRPr>
            </a:lvl3pPr>
            <a:lvl4pPr marL="1600200" indent="-228600" defTabSz="457200" eaLnBrk="0" hangingPunct="0">
              <a:defRPr sz="1000">
                <a:solidFill>
                  <a:schemeClr val="tx1"/>
                </a:solidFill>
                <a:latin typeface="News Gothic MT"/>
                <a:ea typeface="MS PGothic" pitchFamily="34" charset="-128"/>
              </a:defRPr>
            </a:lvl4pPr>
            <a:lvl5pPr marL="2057400" indent="-228600" defTabSz="457200" eaLnBrk="0" hangingPunct="0">
              <a:defRPr sz="1000">
                <a:solidFill>
                  <a:schemeClr val="tx1"/>
                </a:solidFill>
                <a:latin typeface="News Gothic MT"/>
                <a:ea typeface="MS PGothic" pitchFamily="34" charset="-128"/>
              </a:defRPr>
            </a:lvl5pPr>
            <a:lvl6pPr marL="2514600" indent="-228600" defTabSz="457200" eaLnBrk="0" fontAlgn="base" hangingPunct="0">
              <a:spcBef>
                <a:spcPct val="0"/>
              </a:spcBef>
              <a:spcAft>
                <a:spcPct val="0"/>
              </a:spcAft>
              <a:defRPr sz="1000">
                <a:solidFill>
                  <a:schemeClr val="tx1"/>
                </a:solidFill>
                <a:latin typeface="News Gothic MT"/>
                <a:ea typeface="MS PGothic" pitchFamily="34" charset="-128"/>
              </a:defRPr>
            </a:lvl6pPr>
            <a:lvl7pPr marL="2971800" indent="-228600" defTabSz="457200" eaLnBrk="0" fontAlgn="base" hangingPunct="0">
              <a:spcBef>
                <a:spcPct val="0"/>
              </a:spcBef>
              <a:spcAft>
                <a:spcPct val="0"/>
              </a:spcAft>
              <a:defRPr sz="1000">
                <a:solidFill>
                  <a:schemeClr val="tx1"/>
                </a:solidFill>
                <a:latin typeface="News Gothic MT"/>
                <a:ea typeface="MS PGothic" pitchFamily="34" charset="-128"/>
              </a:defRPr>
            </a:lvl7pPr>
            <a:lvl8pPr marL="3429000" indent="-228600" defTabSz="457200" eaLnBrk="0" fontAlgn="base" hangingPunct="0">
              <a:spcBef>
                <a:spcPct val="0"/>
              </a:spcBef>
              <a:spcAft>
                <a:spcPct val="0"/>
              </a:spcAft>
              <a:defRPr sz="1000">
                <a:solidFill>
                  <a:schemeClr val="tx1"/>
                </a:solidFill>
                <a:latin typeface="News Gothic MT"/>
                <a:ea typeface="MS PGothic" pitchFamily="34" charset="-128"/>
              </a:defRPr>
            </a:lvl8pPr>
            <a:lvl9pPr marL="3886200" indent="-228600" defTabSz="457200" eaLnBrk="0" fontAlgn="base" hangingPunct="0">
              <a:spcBef>
                <a:spcPct val="0"/>
              </a:spcBef>
              <a:spcAft>
                <a:spcPct val="0"/>
              </a:spcAft>
              <a:defRPr sz="1000">
                <a:solidFill>
                  <a:schemeClr val="tx1"/>
                </a:solidFill>
                <a:latin typeface="News Gothic MT"/>
                <a:ea typeface="MS PGothic" pitchFamily="34" charset="-128"/>
              </a:defRPr>
            </a:lvl9pPr>
          </a:lstStyle>
          <a:p>
            <a:pPr eaLnBrk="1" fontAlgn="base" hangingPunct="1">
              <a:spcBef>
                <a:spcPct val="0"/>
              </a:spcBef>
              <a:spcAft>
                <a:spcPct val="0"/>
              </a:spcAft>
            </a:pPr>
            <a:r>
              <a:rPr lang="en-US" altLang="en-US" sz="2800" dirty="0">
                <a:solidFill>
                  <a:srgbClr val="FFFFFF"/>
                </a:solidFill>
                <a:effectLst>
                  <a:outerShdw blurRad="38100" dist="38100" dir="2700000" algn="tl">
                    <a:srgbClr val="000000">
                      <a:alpha val="43137"/>
                    </a:srgbClr>
                  </a:outerShdw>
                </a:effectLst>
                <a:latin typeface="Calibri" pitchFamily="34" charset="0"/>
              </a:rPr>
              <a:t>CIO REQUIREMENTS – VALUE CREATION </a:t>
            </a:r>
            <a:endParaRPr lang="en-US" altLang="en-US" sz="2800" baseline="30000" dirty="0">
              <a:solidFill>
                <a:srgbClr val="FFFFFF"/>
              </a:solidFill>
              <a:effectLst>
                <a:outerShdw blurRad="38100" dist="38100" dir="2700000" algn="tl">
                  <a:srgbClr val="000000">
                    <a:alpha val="43137"/>
                  </a:srgbClr>
                </a:outerShdw>
              </a:effectLst>
            </a:endParaRPr>
          </a:p>
        </p:txBody>
      </p:sp>
      <p:sp>
        <p:nvSpPr>
          <p:cNvPr id="79883" name="TextBox 34"/>
          <p:cNvSpPr txBox="1">
            <a:spLocks noChangeArrowheads="1"/>
          </p:cNvSpPr>
          <p:nvPr/>
        </p:nvSpPr>
        <p:spPr bwMode="auto">
          <a:xfrm>
            <a:off x="3155950" y="2078038"/>
            <a:ext cx="5826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News Gothic MT"/>
                <a:ea typeface="MS PGothic" pitchFamily="34" charset="-128"/>
              </a:defRPr>
            </a:lvl1pPr>
            <a:lvl2pPr marL="742950" indent="-285750" eaLnBrk="0" hangingPunct="0">
              <a:defRPr sz="1000">
                <a:solidFill>
                  <a:schemeClr val="tx1"/>
                </a:solidFill>
                <a:latin typeface="News Gothic MT"/>
                <a:ea typeface="MS PGothic" pitchFamily="34" charset="-128"/>
              </a:defRPr>
            </a:lvl2pPr>
            <a:lvl3pPr marL="1143000" indent="-228600" eaLnBrk="0" hangingPunct="0">
              <a:defRPr sz="1000">
                <a:solidFill>
                  <a:schemeClr val="tx1"/>
                </a:solidFill>
                <a:latin typeface="News Gothic MT"/>
                <a:ea typeface="MS PGothic" pitchFamily="34" charset="-128"/>
              </a:defRPr>
            </a:lvl3pPr>
            <a:lvl4pPr marL="1600200" indent="-228600" eaLnBrk="0" hangingPunct="0">
              <a:defRPr sz="1000">
                <a:solidFill>
                  <a:schemeClr val="tx1"/>
                </a:solidFill>
                <a:latin typeface="News Gothic MT"/>
                <a:ea typeface="MS PGothic" pitchFamily="34" charset="-128"/>
              </a:defRPr>
            </a:lvl4pPr>
            <a:lvl5pPr marL="2057400" indent="-228600" eaLnBrk="0" hangingPunct="0">
              <a:defRPr sz="1000">
                <a:solidFill>
                  <a:schemeClr val="tx1"/>
                </a:solidFill>
                <a:latin typeface="News Gothic MT"/>
                <a:ea typeface="MS PGothic" pitchFamily="34" charset="-128"/>
              </a:defRPr>
            </a:lvl5pPr>
            <a:lvl6pPr marL="2514600" indent="-228600" eaLnBrk="0" fontAlgn="base" hangingPunct="0">
              <a:spcBef>
                <a:spcPct val="0"/>
              </a:spcBef>
              <a:spcAft>
                <a:spcPct val="0"/>
              </a:spcAft>
              <a:defRPr sz="1000">
                <a:solidFill>
                  <a:schemeClr val="tx1"/>
                </a:solidFill>
                <a:latin typeface="News Gothic MT"/>
                <a:ea typeface="MS PGothic" pitchFamily="34" charset="-128"/>
              </a:defRPr>
            </a:lvl6pPr>
            <a:lvl7pPr marL="2971800" indent="-228600" eaLnBrk="0" fontAlgn="base" hangingPunct="0">
              <a:spcBef>
                <a:spcPct val="0"/>
              </a:spcBef>
              <a:spcAft>
                <a:spcPct val="0"/>
              </a:spcAft>
              <a:defRPr sz="1000">
                <a:solidFill>
                  <a:schemeClr val="tx1"/>
                </a:solidFill>
                <a:latin typeface="News Gothic MT"/>
                <a:ea typeface="MS PGothic" pitchFamily="34" charset="-128"/>
              </a:defRPr>
            </a:lvl7pPr>
            <a:lvl8pPr marL="3429000" indent="-228600" eaLnBrk="0" fontAlgn="base" hangingPunct="0">
              <a:spcBef>
                <a:spcPct val="0"/>
              </a:spcBef>
              <a:spcAft>
                <a:spcPct val="0"/>
              </a:spcAft>
              <a:defRPr sz="1000">
                <a:solidFill>
                  <a:schemeClr val="tx1"/>
                </a:solidFill>
                <a:latin typeface="News Gothic MT"/>
                <a:ea typeface="MS PGothic" pitchFamily="34" charset="-128"/>
              </a:defRPr>
            </a:lvl8pPr>
            <a:lvl9pPr marL="3886200" indent="-228600" eaLnBrk="0" fontAlgn="base" hangingPunct="0">
              <a:spcBef>
                <a:spcPct val="0"/>
              </a:spcBef>
              <a:spcAft>
                <a:spcPct val="0"/>
              </a:spcAft>
              <a:defRPr sz="1000">
                <a:solidFill>
                  <a:schemeClr val="tx1"/>
                </a:solidFill>
                <a:latin typeface="News Gothic MT"/>
                <a:ea typeface="MS PGothic" pitchFamily="34" charset="-128"/>
              </a:defRPr>
            </a:lvl9pPr>
          </a:lstStyle>
          <a:p>
            <a:pPr defTabSz="457200" eaLnBrk="1" fontAlgn="base" hangingPunct="1">
              <a:spcBef>
                <a:spcPct val="0"/>
              </a:spcBef>
              <a:spcAft>
                <a:spcPct val="0"/>
              </a:spcAft>
            </a:pPr>
            <a:r>
              <a:rPr lang="en-US" altLang="en-US">
                <a:solidFill>
                  <a:srgbClr val="FFFFFF"/>
                </a:solidFill>
              </a:rPr>
              <a:t>98%</a:t>
            </a:r>
          </a:p>
        </p:txBody>
      </p:sp>
      <p:sp>
        <p:nvSpPr>
          <p:cNvPr id="79884" name="TextBox 37"/>
          <p:cNvSpPr txBox="1">
            <a:spLocks noChangeArrowheads="1"/>
          </p:cNvSpPr>
          <p:nvPr/>
        </p:nvSpPr>
        <p:spPr bwMode="auto">
          <a:xfrm>
            <a:off x="7231063" y="2447925"/>
            <a:ext cx="584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News Gothic MT"/>
                <a:ea typeface="MS PGothic" pitchFamily="34" charset="-128"/>
              </a:defRPr>
            </a:lvl1pPr>
            <a:lvl2pPr marL="742950" indent="-285750" eaLnBrk="0" hangingPunct="0">
              <a:defRPr sz="1000">
                <a:solidFill>
                  <a:schemeClr val="tx1"/>
                </a:solidFill>
                <a:latin typeface="News Gothic MT"/>
                <a:ea typeface="MS PGothic" pitchFamily="34" charset="-128"/>
              </a:defRPr>
            </a:lvl2pPr>
            <a:lvl3pPr marL="1143000" indent="-228600" eaLnBrk="0" hangingPunct="0">
              <a:defRPr sz="1000">
                <a:solidFill>
                  <a:schemeClr val="tx1"/>
                </a:solidFill>
                <a:latin typeface="News Gothic MT"/>
                <a:ea typeface="MS PGothic" pitchFamily="34" charset="-128"/>
              </a:defRPr>
            </a:lvl3pPr>
            <a:lvl4pPr marL="1600200" indent="-228600" eaLnBrk="0" hangingPunct="0">
              <a:defRPr sz="1000">
                <a:solidFill>
                  <a:schemeClr val="tx1"/>
                </a:solidFill>
                <a:latin typeface="News Gothic MT"/>
                <a:ea typeface="MS PGothic" pitchFamily="34" charset="-128"/>
              </a:defRPr>
            </a:lvl4pPr>
            <a:lvl5pPr marL="2057400" indent="-228600" eaLnBrk="0" hangingPunct="0">
              <a:defRPr sz="1000">
                <a:solidFill>
                  <a:schemeClr val="tx1"/>
                </a:solidFill>
                <a:latin typeface="News Gothic MT"/>
                <a:ea typeface="MS PGothic" pitchFamily="34" charset="-128"/>
              </a:defRPr>
            </a:lvl5pPr>
            <a:lvl6pPr marL="2514600" indent="-228600" eaLnBrk="0" fontAlgn="base" hangingPunct="0">
              <a:spcBef>
                <a:spcPct val="0"/>
              </a:spcBef>
              <a:spcAft>
                <a:spcPct val="0"/>
              </a:spcAft>
              <a:defRPr sz="1000">
                <a:solidFill>
                  <a:schemeClr val="tx1"/>
                </a:solidFill>
                <a:latin typeface="News Gothic MT"/>
                <a:ea typeface="MS PGothic" pitchFamily="34" charset="-128"/>
              </a:defRPr>
            </a:lvl6pPr>
            <a:lvl7pPr marL="2971800" indent="-228600" eaLnBrk="0" fontAlgn="base" hangingPunct="0">
              <a:spcBef>
                <a:spcPct val="0"/>
              </a:spcBef>
              <a:spcAft>
                <a:spcPct val="0"/>
              </a:spcAft>
              <a:defRPr sz="1000">
                <a:solidFill>
                  <a:schemeClr val="tx1"/>
                </a:solidFill>
                <a:latin typeface="News Gothic MT"/>
                <a:ea typeface="MS PGothic" pitchFamily="34" charset="-128"/>
              </a:defRPr>
            </a:lvl7pPr>
            <a:lvl8pPr marL="3429000" indent="-228600" eaLnBrk="0" fontAlgn="base" hangingPunct="0">
              <a:spcBef>
                <a:spcPct val="0"/>
              </a:spcBef>
              <a:spcAft>
                <a:spcPct val="0"/>
              </a:spcAft>
              <a:defRPr sz="1000">
                <a:solidFill>
                  <a:schemeClr val="tx1"/>
                </a:solidFill>
                <a:latin typeface="News Gothic MT"/>
                <a:ea typeface="MS PGothic" pitchFamily="34" charset="-128"/>
              </a:defRPr>
            </a:lvl8pPr>
            <a:lvl9pPr marL="3886200" indent="-228600" eaLnBrk="0" fontAlgn="base" hangingPunct="0">
              <a:spcBef>
                <a:spcPct val="0"/>
              </a:spcBef>
              <a:spcAft>
                <a:spcPct val="0"/>
              </a:spcAft>
              <a:defRPr sz="1000">
                <a:solidFill>
                  <a:schemeClr val="tx1"/>
                </a:solidFill>
                <a:latin typeface="News Gothic MT"/>
                <a:ea typeface="MS PGothic" pitchFamily="34" charset="-128"/>
              </a:defRPr>
            </a:lvl9pPr>
          </a:lstStyle>
          <a:p>
            <a:pPr defTabSz="457200" eaLnBrk="1" fontAlgn="base" hangingPunct="1">
              <a:spcBef>
                <a:spcPct val="0"/>
              </a:spcBef>
              <a:spcAft>
                <a:spcPct val="0"/>
              </a:spcAft>
            </a:pPr>
            <a:r>
              <a:rPr lang="en-US" altLang="en-US">
                <a:solidFill>
                  <a:srgbClr val="FFFFFF"/>
                </a:solidFill>
              </a:rPr>
              <a:t>75%</a:t>
            </a:r>
          </a:p>
        </p:txBody>
      </p:sp>
      <p:pic>
        <p:nvPicPr>
          <p:cNvPr id="79885" name="Picture 4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1013" y="3721100"/>
            <a:ext cx="3810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6" name="Picture 4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6750" y="3771900"/>
            <a:ext cx="3683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7" name="Picture 5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8975" y="3721100"/>
            <a:ext cx="4699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8" name="Picture 5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45188" y="3657600"/>
            <a:ext cx="3810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9" name="Picture 5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94563" y="3733800"/>
            <a:ext cx="4572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a:xfrm>
            <a:off x="252413" y="3257550"/>
            <a:ext cx="1571625" cy="1209675"/>
          </a:xfrm>
          <a:prstGeom prst="roundRect">
            <a:avLst/>
          </a:prstGeom>
          <a:gradFill>
            <a:gsLst>
              <a:gs pos="0">
                <a:schemeClr val="accent1">
                  <a:lumMod val="20000"/>
                  <a:lumOff val="8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dirty="0">
              <a:solidFill>
                <a:prstClr val="white"/>
              </a:solidFill>
            </a:endParaRPr>
          </a:p>
        </p:txBody>
      </p:sp>
      <p:sp>
        <p:nvSpPr>
          <p:cNvPr id="79891" name="TextBox 2"/>
          <p:cNvSpPr txBox="1">
            <a:spLocks noChangeArrowheads="1"/>
          </p:cNvSpPr>
          <p:nvPr/>
        </p:nvSpPr>
        <p:spPr bwMode="auto">
          <a:xfrm>
            <a:off x="609600" y="3629025"/>
            <a:ext cx="876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News Gothic MT"/>
                <a:ea typeface="MS PGothic" pitchFamily="34" charset="-128"/>
              </a:defRPr>
            </a:lvl1pPr>
            <a:lvl2pPr marL="742950" indent="-285750" eaLnBrk="0" hangingPunct="0">
              <a:defRPr sz="1000">
                <a:solidFill>
                  <a:schemeClr val="tx1"/>
                </a:solidFill>
                <a:latin typeface="News Gothic MT"/>
                <a:ea typeface="MS PGothic" pitchFamily="34" charset="-128"/>
              </a:defRPr>
            </a:lvl2pPr>
            <a:lvl3pPr marL="1143000" indent="-228600" eaLnBrk="0" hangingPunct="0">
              <a:defRPr sz="1000">
                <a:solidFill>
                  <a:schemeClr val="tx1"/>
                </a:solidFill>
                <a:latin typeface="News Gothic MT"/>
                <a:ea typeface="MS PGothic" pitchFamily="34" charset="-128"/>
              </a:defRPr>
            </a:lvl3pPr>
            <a:lvl4pPr marL="1600200" indent="-228600" eaLnBrk="0" hangingPunct="0">
              <a:defRPr sz="1000">
                <a:solidFill>
                  <a:schemeClr val="tx1"/>
                </a:solidFill>
                <a:latin typeface="News Gothic MT"/>
                <a:ea typeface="MS PGothic" pitchFamily="34" charset="-128"/>
              </a:defRPr>
            </a:lvl4pPr>
            <a:lvl5pPr marL="2057400" indent="-228600" eaLnBrk="0" hangingPunct="0">
              <a:defRPr sz="1000">
                <a:solidFill>
                  <a:schemeClr val="tx1"/>
                </a:solidFill>
                <a:latin typeface="News Gothic MT"/>
                <a:ea typeface="MS PGothic" pitchFamily="34" charset="-128"/>
              </a:defRPr>
            </a:lvl5pPr>
            <a:lvl6pPr marL="2514600" indent="-228600" eaLnBrk="0" fontAlgn="base" hangingPunct="0">
              <a:spcBef>
                <a:spcPct val="0"/>
              </a:spcBef>
              <a:spcAft>
                <a:spcPct val="0"/>
              </a:spcAft>
              <a:defRPr sz="1000">
                <a:solidFill>
                  <a:schemeClr val="tx1"/>
                </a:solidFill>
                <a:latin typeface="News Gothic MT"/>
                <a:ea typeface="MS PGothic" pitchFamily="34" charset="-128"/>
              </a:defRPr>
            </a:lvl6pPr>
            <a:lvl7pPr marL="2971800" indent="-228600" eaLnBrk="0" fontAlgn="base" hangingPunct="0">
              <a:spcBef>
                <a:spcPct val="0"/>
              </a:spcBef>
              <a:spcAft>
                <a:spcPct val="0"/>
              </a:spcAft>
              <a:defRPr sz="1000">
                <a:solidFill>
                  <a:schemeClr val="tx1"/>
                </a:solidFill>
                <a:latin typeface="News Gothic MT"/>
                <a:ea typeface="MS PGothic" pitchFamily="34" charset="-128"/>
              </a:defRPr>
            </a:lvl7pPr>
            <a:lvl8pPr marL="3429000" indent="-228600" eaLnBrk="0" fontAlgn="base" hangingPunct="0">
              <a:spcBef>
                <a:spcPct val="0"/>
              </a:spcBef>
              <a:spcAft>
                <a:spcPct val="0"/>
              </a:spcAft>
              <a:defRPr sz="1000">
                <a:solidFill>
                  <a:schemeClr val="tx1"/>
                </a:solidFill>
                <a:latin typeface="News Gothic MT"/>
                <a:ea typeface="MS PGothic" pitchFamily="34" charset="-128"/>
              </a:defRPr>
            </a:lvl8pPr>
            <a:lvl9pPr marL="3886200" indent="-228600" eaLnBrk="0" fontAlgn="base" hangingPunct="0">
              <a:spcBef>
                <a:spcPct val="0"/>
              </a:spcBef>
              <a:spcAft>
                <a:spcPct val="0"/>
              </a:spcAft>
              <a:defRPr sz="1000">
                <a:solidFill>
                  <a:schemeClr val="tx1"/>
                </a:solidFill>
                <a:latin typeface="News Gothic MT"/>
                <a:ea typeface="MS PGothic" pitchFamily="34" charset="-128"/>
              </a:defRPr>
            </a:lvl9pPr>
          </a:lstStyle>
          <a:p>
            <a:pPr defTabSz="457200" eaLnBrk="1" fontAlgn="base" hangingPunct="1">
              <a:spcBef>
                <a:spcPct val="0"/>
              </a:spcBef>
              <a:spcAft>
                <a:spcPct val="0"/>
              </a:spcAft>
            </a:pPr>
            <a:r>
              <a:rPr lang="en-US" altLang="en-US" sz="2000" b="1">
                <a:solidFill>
                  <a:srgbClr val="000000"/>
                </a:solidFill>
                <a:latin typeface="Calibri" pitchFamily="34" charset="0"/>
              </a:rPr>
              <a:t>Value</a:t>
            </a:r>
          </a:p>
        </p:txBody>
      </p:sp>
      <p:sp>
        <p:nvSpPr>
          <p:cNvPr id="4" name="Rectangle 3"/>
          <p:cNvSpPr/>
          <p:nvPr/>
        </p:nvSpPr>
        <p:spPr>
          <a:xfrm>
            <a:off x="2252663" y="2193925"/>
            <a:ext cx="1485900" cy="736600"/>
          </a:xfrm>
          <a:prstGeom prst="rect">
            <a:avLst/>
          </a:prstGeom>
          <a:gradFill>
            <a:gsLst>
              <a:gs pos="0">
                <a:schemeClr val="accent1">
                  <a:lumMod val="20000"/>
                  <a:lumOff val="8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dirty="0">
              <a:solidFill>
                <a:prstClr val="white"/>
              </a:solidFill>
            </a:endParaRPr>
          </a:p>
        </p:txBody>
      </p:sp>
      <p:sp>
        <p:nvSpPr>
          <p:cNvPr id="79893" name="TextBox 34"/>
          <p:cNvSpPr txBox="1">
            <a:spLocks noChangeArrowheads="1"/>
          </p:cNvSpPr>
          <p:nvPr/>
        </p:nvSpPr>
        <p:spPr bwMode="auto">
          <a:xfrm>
            <a:off x="2540000" y="2319338"/>
            <a:ext cx="1193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News Gothic MT"/>
                <a:ea typeface="MS PGothic" pitchFamily="34" charset="-128"/>
              </a:defRPr>
            </a:lvl1pPr>
            <a:lvl2pPr marL="742950" indent="-285750" eaLnBrk="0" hangingPunct="0">
              <a:defRPr sz="1000">
                <a:solidFill>
                  <a:schemeClr val="tx1"/>
                </a:solidFill>
                <a:latin typeface="News Gothic MT"/>
                <a:ea typeface="MS PGothic" pitchFamily="34" charset="-128"/>
              </a:defRPr>
            </a:lvl2pPr>
            <a:lvl3pPr marL="1143000" indent="-228600" eaLnBrk="0" hangingPunct="0">
              <a:defRPr sz="1000">
                <a:solidFill>
                  <a:schemeClr val="tx1"/>
                </a:solidFill>
                <a:latin typeface="News Gothic MT"/>
                <a:ea typeface="MS PGothic" pitchFamily="34" charset="-128"/>
              </a:defRPr>
            </a:lvl3pPr>
            <a:lvl4pPr marL="1600200" indent="-228600" eaLnBrk="0" hangingPunct="0">
              <a:defRPr sz="1000">
                <a:solidFill>
                  <a:schemeClr val="tx1"/>
                </a:solidFill>
                <a:latin typeface="News Gothic MT"/>
                <a:ea typeface="MS PGothic" pitchFamily="34" charset="-128"/>
              </a:defRPr>
            </a:lvl4pPr>
            <a:lvl5pPr marL="2057400" indent="-228600" eaLnBrk="0" hangingPunct="0">
              <a:defRPr sz="1000">
                <a:solidFill>
                  <a:schemeClr val="tx1"/>
                </a:solidFill>
                <a:latin typeface="News Gothic MT"/>
                <a:ea typeface="MS PGothic" pitchFamily="34" charset="-128"/>
              </a:defRPr>
            </a:lvl5pPr>
            <a:lvl6pPr marL="2514600" indent="-228600" eaLnBrk="0" fontAlgn="base" hangingPunct="0">
              <a:spcBef>
                <a:spcPct val="0"/>
              </a:spcBef>
              <a:spcAft>
                <a:spcPct val="0"/>
              </a:spcAft>
              <a:defRPr sz="1000">
                <a:solidFill>
                  <a:schemeClr val="tx1"/>
                </a:solidFill>
                <a:latin typeface="News Gothic MT"/>
                <a:ea typeface="MS PGothic" pitchFamily="34" charset="-128"/>
              </a:defRPr>
            </a:lvl6pPr>
            <a:lvl7pPr marL="2971800" indent="-228600" eaLnBrk="0" fontAlgn="base" hangingPunct="0">
              <a:spcBef>
                <a:spcPct val="0"/>
              </a:spcBef>
              <a:spcAft>
                <a:spcPct val="0"/>
              </a:spcAft>
              <a:defRPr sz="1000">
                <a:solidFill>
                  <a:schemeClr val="tx1"/>
                </a:solidFill>
                <a:latin typeface="News Gothic MT"/>
                <a:ea typeface="MS PGothic" pitchFamily="34" charset="-128"/>
              </a:defRPr>
            </a:lvl7pPr>
            <a:lvl8pPr marL="3429000" indent="-228600" eaLnBrk="0" fontAlgn="base" hangingPunct="0">
              <a:spcBef>
                <a:spcPct val="0"/>
              </a:spcBef>
              <a:spcAft>
                <a:spcPct val="0"/>
              </a:spcAft>
              <a:defRPr sz="1000">
                <a:solidFill>
                  <a:schemeClr val="tx1"/>
                </a:solidFill>
                <a:latin typeface="News Gothic MT"/>
                <a:ea typeface="MS PGothic" pitchFamily="34" charset="-128"/>
              </a:defRPr>
            </a:lvl8pPr>
            <a:lvl9pPr marL="3886200" indent="-228600" eaLnBrk="0" fontAlgn="base" hangingPunct="0">
              <a:spcBef>
                <a:spcPct val="0"/>
              </a:spcBef>
              <a:spcAft>
                <a:spcPct val="0"/>
              </a:spcAft>
              <a:defRPr sz="1000">
                <a:solidFill>
                  <a:schemeClr val="tx1"/>
                </a:solidFill>
                <a:latin typeface="News Gothic MT"/>
                <a:ea typeface="MS PGothic" pitchFamily="34" charset="-128"/>
              </a:defRPr>
            </a:lvl9pPr>
          </a:lstStyle>
          <a:p>
            <a:pPr defTabSz="457200" eaLnBrk="1" fontAlgn="base" hangingPunct="1">
              <a:spcBef>
                <a:spcPct val="0"/>
              </a:spcBef>
              <a:spcAft>
                <a:spcPct val="0"/>
              </a:spcAft>
            </a:pPr>
            <a:r>
              <a:rPr lang="en-US" altLang="en-US" sz="2000" b="1">
                <a:solidFill>
                  <a:srgbClr val="000000"/>
                </a:solidFill>
                <a:latin typeface="Calibri" pitchFamily="34" charset="0"/>
              </a:rPr>
              <a:t>Growth</a:t>
            </a:r>
          </a:p>
        </p:txBody>
      </p:sp>
      <p:sp>
        <p:nvSpPr>
          <p:cNvPr id="36" name="Rectangle 35"/>
          <p:cNvSpPr/>
          <p:nvPr/>
        </p:nvSpPr>
        <p:spPr>
          <a:xfrm>
            <a:off x="2286000" y="4648200"/>
            <a:ext cx="1485900" cy="738188"/>
          </a:xfrm>
          <a:prstGeom prst="rect">
            <a:avLst/>
          </a:prstGeom>
          <a:solidFill>
            <a:srgbClr val="FFA3A3"/>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dirty="0">
              <a:solidFill>
                <a:prstClr val="white"/>
              </a:solidFill>
            </a:endParaRPr>
          </a:p>
        </p:txBody>
      </p:sp>
      <p:sp>
        <p:nvSpPr>
          <p:cNvPr id="79895" name="TextBox 36"/>
          <p:cNvSpPr txBox="1">
            <a:spLocks noChangeArrowheads="1"/>
          </p:cNvSpPr>
          <p:nvPr/>
        </p:nvSpPr>
        <p:spPr bwMode="auto">
          <a:xfrm>
            <a:off x="2463800" y="4800600"/>
            <a:ext cx="1193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News Gothic MT"/>
                <a:ea typeface="MS PGothic" pitchFamily="34" charset="-128"/>
              </a:defRPr>
            </a:lvl1pPr>
            <a:lvl2pPr marL="742950" indent="-285750" eaLnBrk="0" hangingPunct="0">
              <a:defRPr sz="1000">
                <a:solidFill>
                  <a:schemeClr val="tx1"/>
                </a:solidFill>
                <a:latin typeface="News Gothic MT"/>
                <a:ea typeface="MS PGothic" pitchFamily="34" charset="-128"/>
              </a:defRPr>
            </a:lvl2pPr>
            <a:lvl3pPr marL="1143000" indent="-228600" eaLnBrk="0" hangingPunct="0">
              <a:defRPr sz="1000">
                <a:solidFill>
                  <a:schemeClr val="tx1"/>
                </a:solidFill>
                <a:latin typeface="News Gothic MT"/>
                <a:ea typeface="MS PGothic" pitchFamily="34" charset="-128"/>
              </a:defRPr>
            </a:lvl3pPr>
            <a:lvl4pPr marL="1600200" indent="-228600" eaLnBrk="0" hangingPunct="0">
              <a:defRPr sz="1000">
                <a:solidFill>
                  <a:schemeClr val="tx1"/>
                </a:solidFill>
                <a:latin typeface="News Gothic MT"/>
                <a:ea typeface="MS PGothic" pitchFamily="34" charset="-128"/>
              </a:defRPr>
            </a:lvl4pPr>
            <a:lvl5pPr marL="2057400" indent="-228600" eaLnBrk="0" hangingPunct="0">
              <a:defRPr sz="1000">
                <a:solidFill>
                  <a:schemeClr val="tx1"/>
                </a:solidFill>
                <a:latin typeface="News Gothic MT"/>
                <a:ea typeface="MS PGothic" pitchFamily="34" charset="-128"/>
              </a:defRPr>
            </a:lvl5pPr>
            <a:lvl6pPr marL="2514600" indent="-228600" eaLnBrk="0" fontAlgn="base" hangingPunct="0">
              <a:spcBef>
                <a:spcPct val="0"/>
              </a:spcBef>
              <a:spcAft>
                <a:spcPct val="0"/>
              </a:spcAft>
              <a:defRPr sz="1000">
                <a:solidFill>
                  <a:schemeClr val="tx1"/>
                </a:solidFill>
                <a:latin typeface="News Gothic MT"/>
                <a:ea typeface="MS PGothic" pitchFamily="34" charset="-128"/>
              </a:defRPr>
            </a:lvl6pPr>
            <a:lvl7pPr marL="2971800" indent="-228600" eaLnBrk="0" fontAlgn="base" hangingPunct="0">
              <a:spcBef>
                <a:spcPct val="0"/>
              </a:spcBef>
              <a:spcAft>
                <a:spcPct val="0"/>
              </a:spcAft>
              <a:defRPr sz="1000">
                <a:solidFill>
                  <a:schemeClr val="tx1"/>
                </a:solidFill>
                <a:latin typeface="News Gothic MT"/>
                <a:ea typeface="MS PGothic" pitchFamily="34" charset="-128"/>
              </a:defRPr>
            </a:lvl7pPr>
            <a:lvl8pPr marL="3429000" indent="-228600" eaLnBrk="0" fontAlgn="base" hangingPunct="0">
              <a:spcBef>
                <a:spcPct val="0"/>
              </a:spcBef>
              <a:spcAft>
                <a:spcPct val="0"/>
              </a:spcAft>
              <a:defRPr sz="1000">
                <a:solidFill>
                  <a:schemeClr val="tx1"/>
                </a:solidFill>
                <a:latin typeface="News Gothic MT"/>
                <a:ea typeface="MS PGothic" pitchFamily="34" charset="-128"/>
              </a:defRPr>
            </a:lvl8pPr>
            <a:lvl9pPr marL="3886200" indent="-228600" eaLnBrk="0" fontAlgn="base" hangingPunct="0">
              <a:spcBef>
                <a:spcPct val="0"/>
              </a:spcBef>
              <a:spcAft>
                <a:spcPct val="0"/>
              </a:spcAft>
              <a:defRPr sz="1000">
                <a:solidFill>
                  <a:schemeClr val="tx1"/>
                </a:solidFill>
                <a:latin typeface="News Gothic MT"/>
                <a:ea typeface="MS PGothic" pitchFamily="34" charset="-128"/>
              </a:defRPr>
            </a:lvl9pPr>
          </a:lstStyle>
          <a:p>
            <a:pPr defTabSz="457200" eaLnBrk="1" fontAlgn="base" hangingPunct="1">
              <a:spcBef>
                <a:spcPct val="0"/>
              </a:spcBef>
              <a:spcAft>
                <a:spcPct val="0"/>
              </a:spcAft>
            </a:pPr>
            <a:r>
              <a:rPr lang="en-US" altLang="en-US" sz="2000" b="1">
                <a:solidFill>
                  <a:srgbClr val="000000"/>
                </a:solidFill>
                <a:latin typeface="Calibri" pitchFamily="34" charset="0"/>
              </a:rPr>
              <a:t>Leverage</a:t>
            </a:r>
          </a:p>
        </p:txBody>
      </p:sp>
      <p:sp>
        <p:nvSpPr>
          <p:cNvPr id="49" name="Rectangle 48"/>
          <p:cNvSpPr/>
          <p:nvPr/>
        </p:nvSpPr>
        <p:spPr>
          <a:xfrm>
            <a:off x="4572000" y="1233488"/>
            <a:ext cx="1781175" cy="738187"/>
          </a:xfrm>
          <a:prstGeom prst="rect">
            <a:avLst/>
          </a:prstGeom>
          <a:gradFill>
            <a:gsLst>
              <a:gs pos="0">
                <a:schemeClr val="accent1">
                  <a:lumMod val="20000"/>
                  <a:lumOff val="8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dirty="0">
              <a:solidFill>
                <a:prstClr val="white"/>
              </a:solidFill>
            </a:endParaRPr>
          </a:p>
        </p:txBody>
      </p:sp>
      <p:sp>
        <p:nvSpPr>
          <p:cNvPr id="50" name="Rectangle 49"/>
          <p:cNvSpPr/>
          <p:nvPr/>
        </p:nvSpPr>
        <p:spPr>
          <a:xfrm>
            <a:off x="4573588" y="2117725"/>
            <a:ext cx="1781175" cy="736600"/>
          </a:xfrm>
          <a:prstGeom prst="rect">
            <a:avLst/>
          </a:prstGeom>
          <a:gradFill>
            <a:gsLst>
              <a:gs pos="0">
                <a:schemeClr val="accent1">
                  <a:lumMod val="20000"/>
                  <a:lumOff val="8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dirty="0">
              <a:solidFill>
                <a:prstClr val="white"/>
              </a:solidFill>
            </a:endParaRPr>
          </a:p>
        </p:txBody>
      </p:sp>
      <p:sp>
        <p:nvSpPr>
          <p:cNvPr id="51" name="Rectangle 50"/>
          <p:cNvSpPr/>
          <p:nvPr/>
        </p:nvSpPr>
        <p:spPr>
          <a:xfrm>
            <a:off x="4586288" y="3021013"/>
            <a:ext cx="1781175" cy="736600"/>
          </a:xfrm>
          <a:prstGeom prst="rect">
            <a:avLst/>
          </a:prstGeom>
          <a:gradFill>
            <a:gsLst>
              <a:gs pos="0">
                <a:schemeClr val="accent1">
                  <a:lumMod val="20000"/>
                  <a:lumOff val="8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dirty="0">
              <a:solidFill>
                <a:prstClr val="white"/>
              </a:solidFill>
            </a:endParaRPr>
          </a:p>
        </p:txBody>
      </p:sp>
      <p:sp>
        <p:nvSpPr>
          <p:cNvPr id="52" name="Rectangle 51"/>
          <p:cNvSpPr/>
          <p:nvPr/>
        </p:nvSpPr>
        <p:spPr>
          <a:xfrm>
            <a:off x="4559300" y="4114800"/>
            <a:ext cx="1781175" cy="738188"/>
          </a:xfrm>
          <a:prstGeom prst="rect">
            <a:avLst/>
          </a:prstGeom>
          <a:solidFill>
            <a:srgbClr val="FFA3A3"/>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dirty="0">
              <a:solidFill>
                <a:prstClr val="white"/>
              </a:solidFill>
            </a:endParaRPr>
          </a:p>
        </p:txBody>
      </p:sp>
      <p:sp>
        <p:nvSpPr>
          <p:cNvPr id="53" name="Rectangle 52"/>
          <p:cNvSpPr/>
          <p:nvPr/>
        </p:nvSpPr>
        <p:spPr>
          <a:xfrm>
            <a:off x="4576763" y="5029200"/>
            <a:ext cx="1781175" cy="736600"/>
          </a:xfrm>
          <a:prstGeom prst="rect">
            <a:avLst/>
          </a:prstGeom>
          <a:solidFill>
            <a:srgbClr val="FFA3A3"/>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dirty="0">
              <a:solidFill>
                <a:prstClr val="white"/>
              </a:solidFill>
            </a:endParaRPr>
          </a:p>
        </p:txBody>
      </p:sp>
      <p:sp>
        <p:nvSpPr>
          <p:cNvPr id="6" name="Rounded Rectangle 5"/>
          <p:cNvSpPr/>
          <p:nvPr/>
        </p:nvSpPr>
        <p:spPr>
          <a:xfrm>
            <a:off x="6677025" y="1238250"/>
            <a:ext cx="2085975" cy="2416175"/>
          </a:xfrm>
          <a:prstGeom prst="roundRect">
            <a:avLst/>
          </a:prstGeom>
          <a:gradFill>
            <a:gsLst>
              <a:gs pos="0">
                <a:schemeClr val="accent1">
                  <a:lumMod val="20000"/>
                  <a:lumOff val="80000"/>
                </a:schemeClr>
              </a:gs>
              <a:gs pos="100000">
                <a:schemeClr val="accent1">
                  <a:tint val="50000"/>
                  <a:shade val="100000"/>
                  <a:satMod val="350000"/>
                </a:schemeClr>
              </a:gs>
            </a:gsLst>
          </a:gradFill>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ts val="300"/>
              </a:spcAft>
              <a:defRPr/>
            </a:pPr>
            <a:endParaRPr lang="en-US" dirty="0">
              <a:solidFill>
                <a:prstClr val="white"/>
              </a:solidFill>
            </a:endParaRPr>
          </a:p>
        </p:txBody>
      </p:sp>
      <p:sp>
        <p:nvSpPr>
          <p:cNvPr id="79902" name="TextBox 6"/>
          <p:cNvSpPr txBox="1">
            <a:spLocks noChangeArrowheads="1"/>
          </p:cNvSpPr>
          <p:nvPr/>
        </p:nvSpPr>
        <p:spPr bwMode="auto">
          <a:xfrm>
            <a:off x="6789738" y="1253331"/>
            <a:ext cx="1895475" cy="2298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defRPr sz="1000">
                <a:solidFill>
                  <a:schemeClr val="tx1"/>
                </a:solidFill>
                <a:latin typeface="News Gothic MT"/>
                <a:ea typeface="MS PGothic" pitchFamily="34" charset="-128"/>
              </a:defRPr>
            </a:lvl1pPr>
            <a:lvl2pPr marL="742950" indent="-285750" eaLnBrk="0" hangingPunct="0">
              <a:defRPr sz="1000">
                <a:solidFill>
                  <a:schemeClr val="tx1"/>
                </a:solidFill>
                <a:latin typeface="News Gothic MT"/>
                <a:ea typeface="MS PGothic" pitchFamily="34" charset="-128"/>
              </a:defRPr>
            </a:lvl2pPr>
            <a:lvl3pPr marL="1143000" indent="-228600" eaLnBrk="0" hangingPunct="0">
              <a:defRPr sz="1000">
                <a:solidFill>
                  <a:schemeClr val="tx1"/>
                </a:solidFill>
                <a:latin typeface="News Gothic MT"/>
                <a:ea typeface="MS PGothic" pitchFamily="34" charset="-128"/>
              </a:defRPr>
            </a:lvl3pPr>
            <a:lvl4pPr marL="1600200" indent="-228600" eaLnBrk="0" hangingPunct="0">
              <a:defRPr sz="1000">
                <a:solidFill>
                  <a:schemeClr val="tx1"/>
                </a:solidFill>
                <a:latin typeface="News Gothic MT"/>
                <a:ea typeface="MS PGothic" pitchFamily="34" charset="-128"/>
              </a:defRPr>
            </a:lvl4pPr>
            <a:lvl5pPr marL="2057400" indent="-228600" eaLnBrk="0" hangingPunct="0">
              <a:defRPr sz="1000">
                <a:solidFill>
                  <a:schemeClr val="tx1"/>
                </a:solidFill>
                <a:latin typeface="News Gothic MT"/>
                <a:ea typeface="MS PGothic" pitchFamily="34" charset="-128"/>
              </a:defRPr>
            </a:lvl5pPr>
            <a:lvl6pPr marL="2514600" indent="-228600" eaLnBrk="0" fontAlgn="base" hangingPunct="0">
              <a:spcBef>
                <a:spcPct val="0"/>
              </a:spcBef>
              <a:spcAft>
                <a:spcPct val="0"/>
              </a:spcAft>
              <a:defRPr sz="1000">
                <a:solidFill>
                  <a:schemeClr val="tx1"/>
                </a:solidFill>
                <a:latin typeface="News Gothic MT"/>
                <a:ea typeface="MS PGothic" pitchFamily="34" charset="-128"/>
              </a:defRPr>
            </a:lvl6pPr>
            <a:lvl7pPr marL="2971800" indent="-228600" eaLnBrk="0" fontAlgn="base" hangingPunct="0">
              <a:spcBef>
                <a:spcPct val="0"/>
              </a:spcBef>
              <a:spcAft>
                <a:spcPct val="0"/>
              </a:spcAft>
              <a:defRPr sz="1000">
                <a:solidFill>
                  <a:schemeClr val="tx1"/>
                </a:solidFill>
                <a:latin typeface="News Gothic MT"/>
                <a:ea typeface="MS PGothic" pitchFamily="34" charset="-128"/>
              </a:defRPr>
            </a:lvl7pPr>
            <a:lvl8pPr marL="3429000" indent="-228600" eaLnBrk="0" fontAlgn="base" hangingPunct="0">
              <a:spcBef>
                <a:spcPct val="0"/>
              </a:spcBef>
              <a:spcAft>
                <a:spcPct val="0"/>
              </a:spcAft>
              <a:defRPr sz="1000">
                <a:solidFill>
                  <a:schemeClr val="tx1"/>
                </a:solidFill>
                <a:latin typeface="News Gothic MT"/>
                <a:ea typeface="MS PGothic" pitchFamily="34" charset="-128"/>
              </a:defRPr>
            </a:lvl8pPr>
            <a:lvl9pPr marL="3886200" indent="-228600" eaLnBrk="0" fontAlgn="base" hangingPunct="0">
              <a:spcBef>
                <a:spcPct val="0"/>
              </a:spcBef>
              <a:spcAft>
                <a:spcPct val="0"/>
              </a:spcAft>
              <a:defRPr sz="1000">
                <a:solidFill>
                  <a:schemeClr val="tx1"/>
                </a:solidFill>
                <a:latin typeface="News Gothic MT"/>
                <a:ea typeface="MS PGothic" pitchFamily="34" charset="-128"/>
              </a:defRPr>
            </a:lvl9pPr>
          </a:lstStyle>
          <a:p>
            <a:pPr defTabSz="457200" eaLnBrk="1" fontAlgn="base" hangingPunct="1">
              <a:spcBef>
                <a:spcPct val="0"/>
              </a:spcBef>
              <a:spcAft>
                <a:spcPts val="400"/>
              </a:spcAft>
              <a:buFont typeface="Arial" pitchFamily="34" charset="0"/>
              <a:buChar char="•"/>
            </a:pPr>
            <a:r>
              <a:rPr lang="en-US" altLang="en-US" sz="1500" b="1" dirty="0" smtClean="0">
                <a:solidFill>
                  <a:srgbClr val="000000"/>
                </a:solidFill>
                <a:latin typeface="Calibri" pitchFamily="34" charset="0"/>
              </a:rPr>
              <a:t>Digital Engagement</a:t>
            </a:r>
            <a:endParaRPr lang="en-US" altLang="en-US" sz="1500" b="1" dirty="0">
              <a:solidFill>
                <a:srgbClr val="000000"/>
              </a:solidFill>
              <a:latin typeface="Calibri" pitchFamily="34" charset="0"/>
            </a:endParaRPr>
          </a:p>
          <a:p>
            <a:pPr defTabSz="457200" eaLnBrk="1" fontAlgn="base" hangingPunct="1">
              <a:spcBef>
                <a:spcPct val="0"/>
              </a:spcBef>
              <a:spcAft>
                <a:spcPts val="400"/>
              </a:spcAft>
              <a:buFont typeface="Arial" pitchFamily="34" charset="0"/>
              <a:buChar char="•"/>
            </a:pPr>
            <a:r>
              <a:rPr lang="en-US" altLang="en-US" sz="1500" b="1" dirty="0">
                <a:solidFill>
                  <a:srgbClr val="000000"/>
                </a:solidFill>
                <a:latin typeface="Calibri" pitchFamily="34" charset="0"/>
              </a:rPr>
              <a:t>Strategy</a:t>
            </a:r>
          </a:p>
          <a:p>
            <a:pPr defTabSz="457200" eaLnBrk="1" fontAlgn="base" hangingPunct="1">
              <a:spcBef>
                <a:spcPct val="0"/>
              </a:spcBef>
              <a:spcAft>
                <a:spcPts val="400"/>
              </a:spcAft>
              <a:buFont typeface="Arial" pitchFamily="34" charset="0"/>
              <a:buChar char="•"/>
            </a:pPr>
            <a:r>
              <a:rPr lang="en-US" altLang="en-US" sz="1500" b="1" dirty="0">
                <a:solidFill>
                  <a:srgbClr val="000000"/>
                </a:solidFill>
                <a:latin typeface="Calibri" pitchFamily="34" charset="0"/>
              </a:rPr>
              <a:t>Innovation</a:t>
            </a:r>
          </a:p>
          <a:p>
            <a:pPr defTabSz="457200" eaLnBrk="1" fontAlgn="base" hangingPunct="1">
              <a:spcBef>
                <a:spcPct val="0"/>
              </a:spcBef>
              <a:spcAft>
                <a:spcPts val="400"/>
              </a:spcAft>
              <a:buFont typeface="Arial" pitchFamily="34" charset="0"/>
              <a:buChar char="•"/>
            </a:pPr>
            <a:r>
              <a:rPr lang="en-US" altLang="en-US" sz="1500" b="1" dirty="0" smtClean="0">
                <a:solidFill>
                  <a:srgbClr val="000000"/>
                </a:solidFill>
                <a:latin typeface="Calibri" pitchFamily="34" charset="0"/>
              </a:rPr>
              <a:t>Analytics/</a:t>
            </a:r>
            <a:r>
              <a:rPr lang="en-US" altLang="en-US" sz="1500" b="1" dirty="0">
                <a:solidFill>
                  <a:srgbClr val="000000"/>
                </a:solidFill>
                <a:latin typeface="Calibri" pitchFamily="34" charset="0"/>
              </a:rPr>
              <a:t>Big </a:t>
            </a:r>
            <a:r>
              <a:rPr lang="en-US" altLang="en-US" sz="1500" b="1" dirty="0" smtClean="0">
                <a:solidFill>
                  <a:srgbClr val="000000"/>
                </a:solidFill>
                <a:latin typeface="Calibri" pitchFamily="34" charset="0"/>
              </a:rPr>
              <a:t>Data</a:t>
            </a:r>
            <a:endParaRPr lang="en-US" altLang="en-US" sz="1500" b="1" dirty="0">
              <a:solidFill>
                <a:srgbClr val="000000"/>
              </a:solidFill>
              <a:latin typeface="Calibri" pitchFamily="34" charset="0"/>
            </a:endParaRPr>
          </a:p>
          <a:p>
            <a:pPr defTabSz="457200" eaLnBrk="1" fontAlgn="base" hangingPunct="1">
              <a:spcBef>
                <a:spcPct val="0"/>
              </a:spcBef>
              <a:spcAft>
                <a:spcPts val="400"/>
              </a:spcAft>
              <a:buFont typeface="Arial" pitchFamily="34" charset="0"/>
              <a:buChar char="•"/>
            </a:pPr>
            <a:r>
              <a:rPr lang="en-US" altLang="en-US" sz="1500" b="1" dirty="0" smtClean="0">
                <a:solidFill>
                  <a:srgbClr val="000000"/>
                </a:solidFill>
                <a:latin typeface="Calibri" pitchFamily="34" charset="0"/>
              </a:rPr>
              <a:t>Mobile</a:t>
            </a:r>
            <a:endParaRPr lang="en-US" altLang="en-US" sz="1500" b="1" dirty="0">
              <a:solidFill>
                <a:srgbClr val="000000"/>
              </a:solidFill>
              <a:latin typeface="Calibri" pitchFamily="34" charset="0"/>
            </a:endParaRPr>
          </a:p>
          <a:p>
            <a:pPr defTabSz="457200" eaLnBrk="1" fontAlgn="base" hangingPunct="1">
              <a:spcBef>
                <a:spcPct val="0"/>
              </a:spcBef>
              <a:spcAft>
                <a:spcPts val="400"/>
              </a:spcAft>
              <a:buFont typeface="Arial" pitchFamily="34" charset="0"/>
              <a:buChar char="•"/>
            </a:pPr>
            <a:r>
              <a:rPr lang="en-US" altLang="en-US" sz="1500" b="1" dirty="0">
                <a:solidFill>
                  <a:srgbClr val="000000"/>
                </a:solidFill>
                <a:latin typeface="Calibri" pitchFamily="34" charset="0"/>
              </a:rPr>
              <a:t>Social</a:t>
            </a:r>
          </a:p>
          <a:p>
            <a:pPr defTabSz="457200" eaLnBrk="1" fontAlgn="base" hangingPunct="1">
              <a:spcBef>
                <a:spcPct val="0"/>
              </a:spcBef>
              <a:spcAft>
                <a:spcPts val="400"/>
              </a:spcAft>
              <a:buFont typeface="Arial" pitchFamily="34" charset="0"/>
              <a:buChar char="•"/>
            </a:pPr>
            <a:r>
              <a:rPr lang="en-US" altLang="en-US" sz="1500" b="1" dirty="0" smtClean="0">
                <a:solidFill>
                  <a:srgbClr val="000000"/>
                </a:solidFill>
                <a:latin typeface="Calibri" pitchFamily="34" charset="0"/>
              </a:rPr>
              <a:t>Cloud</a:t>
            </a:r>
          </a:p>
          <a:p>
            <a:pPr defTabSz="457200" eaLnBrk="1" fontAlgn="base" hangingPunct="1">
              <a:spcBef>
                <a:spcPct val="0"/>
              </a:spcBef>
              <a:spcAft>
                <a:spcPts val="400"/>
              </a:spcAft>
              <a:buFont typeface="Arial" pitchFamily="34" charset="0"/>
              <a:buChar char="•"/>
            </a:pPr>
            <a:r>
              <a:rPr lang="en-US" altLang="en-US" sz="1500" b="1" dirty="0" err="1" smtClean="0">
                <a:solidFill>
                  <a:srgbClr val="000000"/>
                </a:solidFill>
                <a:latin typeface="Calibri" pitchFamily="34" charset="0"/>
              </a:rPr>
              <a:t>IoT</a:t>
            </a:r>
            <a:endParaRPr lang="en-US" altLang="en-US" sz="1500" b="1" dirty="0">
              <a:solidFill>
                <a:srgbClr val="000000"/>
              </a:solidFill>
              <a:latin typeface="Calibri" pitchFamily="34" charset="0"/>
            </a:endParaRPr>
          </a:p>
        </p:txBody>
      </p:sp>
      <p:sp>
        <p:nvSpPr>
          <p:cNvPr id="79903" name="TextBox 53"/>
          <p:cNvSpPr txBox="1">
            <a:spLocks noChangeArrowheads="1"/>
          </p:cNvSpPr>
          <p:nvPr/>
        </p:nvSpPr>
        <p:spPr bwMode="auto">
          <a:xfrm>
            <a:off x="4724400" y="1285875"/>
            <a:ext cx="14620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News Gothic MT"/>
                <a:ea typeface="MS PGothic" pitchFamily="34" charset="-128"/>
              </a:defRPr>
            </a:lvl1pPr>
            <a:lvl2pPr marL="742950" indent="-285750" eaLnBrk="0" hangingPunct="0">
              <a:defRPr sz="1000">
                <a:solidFill>
                  <a:schemeClr val="tx1"/>
                </a:solidFill>
                <a:latin typeface="News Gothic MT"/>
                <a:ea typeface="MS PGothic" pitchFamily="34" charset="-128"/>
              </a:defRPr>
            </a:lvl2pPr>
            <a:lvl3pPr marL="1143000" indent="-228600" eaLnBrk="0" hangingPunct="0">
              <a:defRPr sz="1000">
                <a:solidFill>
                  <a:schemeClr val="tx1"/>
                </a:solidFill>
                <a:latin typeface="News Gothic MT"/>
                <a:ea typeface="MS PGothic" pitchFamily="34" charset="-128"/>
              </a:defRPr>
            </a:lvl3pPr>
            <a:lvl4pPr marL="1600200" indent="-228600" eaLnBrk="0" hangingPunct="0">
              <a:defRPr sz="1000">
                <a:solidFill>
                  <a:schemeClr val="tx1"/>
                </a:solidFill>
                <a:latin typeface="News Gothic MT"/>
                <a:ea typeface="MS PGothic" pitchFamily="34" charset="-128"/>
              </a:defRPr>
            </a:lvl4pPr>
            <a:lvl5pPr marL="2057400" indent="-228600" eaLnBrk="0" hangingPunct="0">
              <a:defRPr sz="1000">
                <a:solidFill>
                  <a:schemeClr val="tx1"/>
                </a:solidFill>
                <a:latin typeface="News Gothic MT"/>
                <a:ea typeface="MS PGothic" pitchFamily="34" charset="-128"/>
              </a:defRPr>
            </a:lvl5pPr>
            <a:lvl6pPr marL="2514600" indent="-228600" eaLnBrk="0" fontAlgn="base" hangingPunct="0">
              <a:spcBef>
                <a:spcPct val="0"/>
              </a:spcBef>
              <a:spcAft>
                <a:spcPct val="0"/>
              </a:spcAft>
              <a:defRPr sz="1000">
                <a:solidFill>
                  <a:schemeClr val="tx1"/>
                </a:solidFill>
                <a:latin typeface="News Gothic MT"/>
                <a:ea typeface="MS PGothic" pitchFamily="34" charset="-128"/>
              </a:defRPr>
            </a:lvl6pPr>
            <a:lvl7pPr marL="2971800" indent="-228600" eaLnBrk="0" fontAlgn="base" hangingPunct="0">
              <a:spcBef>
                <a:spcPct val="0"/>
              </a:spcBef>
              <a:spcAft>
                <a:spcPct val="0"/>
              </a:spcAft>
              <a:defRPr sz="1000">
                <a:solidFill>
                  <a:schemeClr val="tx1"/>
                </a:solidFill>
                <a:latin typeface="News Gothic MT"/>
                <a:ea typeface="MS PGothic" pitchFamily="34" charset="-128"/>
              </a:defRPr>
            </a:lvl7pPr>
            <a:lvl8pPr marL="3429000" indent="-228600" eaLnBrk="0" fontAlgn="base" hangingPunct="0">
              <a:spcBef>
                <a:spcPct val="0"/>
              </a:spcBef>
              <a:spcAft>
                <a:spcPct val="0"/>
              </a:spcAft>
              <a:defRPr sz="1000">
                <a:solidFill>
                  <a:schemeClr val="tx1"/>
                </a:solidFill>
                <a:latin typeface="News Gothic MT"/>
                <a:ea typeface="MS PGothic" pitchFamily="34" charset="-128"/>
              </a:defRPr>
            </a:lvl8pPr>
            <a:lvl9pPr marL="3886200" indent="-228600" eaLnBrk="0" fontAlgn="base" hangingPunct="0">
              <a:spcBef>
                <a:spcPct val="0"/>
              </a:spcBef>
              <a:spcAft>
                <a:spcPct val="0"/>
              </a:spcAft>
              <a:defRPr sz="1000">
                <a:solidFill>
                  <a:schemeClr val="tx1"/>
                </a:solidFill>
                <a:latin typeface="News Gothic MT"/>
                <a:ea typeface="MS PGothic" pitchFamily="34" charset="-128"/>
              </a:defRPr>
            </a:lvl9pPr>
          </a:lstStyle>
          <a:p>
            <a:pPr algn="ctr" defTabSz="457200" eaLnBrk="1" fontAlgn="base" hangingPunct="1">
              <a:spcBef>
                <a:spcPct val="0"/>
              </a:spcBef>
              <a:spcAft>
                <a:spcPct val="0"/>
              </a:spcAft>
            </a:pPr>
            <a:r>
              <a:rPr lang="en-US" altLang="en-US" sz="1600" b="1">
                <a:solidFill>
                  <a:srgbClr val="000000"/>
                </a:solidFill>
                <a:latin typeface="Calibri" pitchFamily="34" charset="0"/>
              </a:rPr>
              <a:t>Find Customers</a:t>
            </a:r>
          </a:p>
        </p:txBody>
      </p:sp>
      <p:sp>
        <p:nvSpPr>
          <p:cNvPr id="79904" name="TextBox 54"/>
          <p:cNvSpPr txBox="1">
            <a:spLocks noChangeArrowheads="1"/>
          </p:cNvSpPr>
          <p:nvPr/>
        </p:nvSpPr>
        <p:spPr bwMode="auto">
          <a:xfrm>
            <a:off x="4576763" y="2163763"/>
            <a:ext cx="17478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News Gothic MT"/>
                <a:ea typeface="MS PGothic" pitchFamily="34" charset="-128"/>
              </a:defRPr>
            </a:lvl1pPr>
            <a:lvl2pPr marL="742950" indent="-285750" eaLnBrk="0" hangingPunct="0">
              <a:defRPr sz="1000">
                <a:solidFill>
                  <a:schemeClr val="tx1"/>
                </a:solidFill>
                <a:latin typeface="News Gothic MT"/>
                <a:ea typeface="MS PGothic" pitchFamily="34" charset="-128"/>
              </a:defRPr>
            </a:lvl2pPr>
            <a:lvl3pPr marL="1143000" indent="-228600" eaLnBrk="0" hangingPunct="0">
              <a:defRPr sz="1000">
                <a:solidFill>
                  <a:schemeClr val="tx1"/>
                </a:solidFill>
                <a:latin typeface="News Gothic MT"/>
                <a:ea typeface="MS PGothic" pitchFamily="34" charset="-128"/>
              </a:defRPr>
            </a:lvl3pPr>
            <a:lvl4pPr marL="1600200" indent="-228600" eaLnBrk="0" hangingPunct="0">
              <a:defRPr sz="1000">
                <a:solidFill>
                  <a:schemeClr val="tx1"/>
                </a:solidFill>
                <a:latin typeface="News Gothic MT"/>
                <a:ea typeface="MS PGothic" pitchFamily="34" charset="-128"/>
              </a:defRPr>
            </a:lvl4pPr>
            <a:lvl5pPr marL="2057400" indent="-228600" eaLnBrk="0" hangingPunct="0">
              <a:defRPr sz="1000">
                <a:solidFill>
                  <a:schemeClr val="tx1"/>
                </a:solidFill>
                <a:latin typeface="News Gothic MT"/>
                <a:ea typeface="MS PGothic" pitchFamily="34" charset="-128"/>
              </a:defRPr>
            </a:lvl5pPr>
            <a:lvl6pPr marL="2514600" indent="-228600" eaLnBrk="0" fontAlgn="base" hangingPunct="0">
              <a:spcBef>
                <a:spcPct val="0"/>
              </a:spcBef>
              <a:spcAft>
                <a:spcPct val="0"/>
              </a:spcAft>
              <a:defRPr sz="1000">
                <a:solidFill>
                  <a:schemeClr val="tx1"/>
                </a:solidFill>
                <a:latin typeface="News Gothic MT"/>
                <a:ea typeface="MS PGothic" pitchFamily="34" charset="-128"/>
              </a:defRPr>
            </a:lvl6pPr>
            <a:lvl7pPr marL="2971800" indent="-228600" eaLnBrk="0" fontAlgn="base" hangingPunct="0">
              <a:spcBef>
                <a:spcPct val="0"/>
              </a:spcBef>
              <a:spcAft>
                <a:spcPct val="0"/>
              </a:spcAft>
              <a:defRPr sz="1000">
                <a:solidFill>
                  <a:schemeClr val="tx1"/>
                </a:solidFill>
                <a:latin typeface="News Gothic MT"/>
                <a:ea typeface="MS PGothic" pitchFamily="34" charset="-128"/>
              </a:defRPr>
            </a:lvl7pPr>
            <a:lvl8pPr marL="3429000" indent="-228600" eaLnBrk="0" fontAlgn="base" hangingPunct="0">
              <a:spcBef>
                <a:spcPct val="0"/>
              </a:spcBef>
              <a:spcAft>
                <a:spcPct val="0"/>
              </a:spcAft>
              <a:defRPr sz="1000">
                <a:solidFill>
                  <a:schemeClr val="tx1"/>
                </a:solidFill>
                <a:latin typeface="News Gothic MT"/>
                <a:ea typeface="MS PGothic" pitchFamily="34" charset="-128"/>
              </a:defRPr>
            </a:lvl8pPr>
            <a:lvl9pPr marL="3886200" indent="-228600" eaLnBrk="0" fontAlgn="base" hangingPunct="0">
              <a:spcBef>
                <a:spcPct val="0"/>
              </a:spcBef>
              <a:spcAft>
                <a:spcPct val="0"/>
              </a:spcAft>
              <a:defRPr sz="1000">
                <a:solidFill>
                  <a:schemeClr val="tx1"/>
                </a:solidFill>
                <a:latin typeface="News Gothic MT"/>
                <a:ea typeface="MS PGothic" pitchFamily="34" charset="-128"/>
              </a:defRPr>
            </a:lvl9pPr>
          </a:lstStyle>
          <a:p>
            <a:pPr algn="ctr" defTabSz="457200" eaLnBrk="1" fontAlgn="base" hangingPunct="1">
              <a:spcBef>
                <a:spcPct val="0"/>
              </a:spcBef>
              <a:spcAft>
                <a:spcPct val="0"/>
              </a:spcAft>
            </a:pPr>
            <a:r>
              <a:rPr lang="en-US" altLang="en-US" sz="1600" b="1">
                <a:solidFill>
                  <a:srgbClr val="000000"/>
                </a:solidFill>
                <a:latin typeface="Calibri" pitchFamily="34" charset="0"/>
              </a:rPr>
              <a:t>Keep </a:t>
            </a:r>
          </a:p>
          <a:p>
            <a:pPr algn="ctr" defTabSz="457200" eaLnBrk="1" fontAlgn="base" hangingPunct="1">
              <a:spcBef>
                <a:spcPct val="0"/>
              </a:spcBef>
              <a:spcAft>
                <a:spcPct val="0"/>
              </a:spcAft>
            </a:pPr>
            <a:r>
              <a:rPr lang="en-US" altLang="en-US" sz="1600" b="1">
                <a:solidFill>
                  <a:srgbClr val="000000"/>
                </a:solidFill>
                <a:latin typeface="Calibri" pitchFamily="34" charset="0"/>
              </a:rPr>
              <a:t>Customers</a:t>
            </a:r>
          </a:p>
        </p:txBody>
      </p:sp>
      <p:sp>
        <p:nvSpPr>
          <p:cNvPr id="79905" name="TextBox 55"/>
          <p:cNvSpPr txBox="1">
            <a:spLocks noChangeArrowheads="1"/>
          </p:cNvSpPr>
          <p:nvPr/>
        </p:nvSpPr>
        <p:spPr bwMode="auto">
          <a:xfrm>
            <a:off x="4495800" y="3124200"/>
            <a:ext cx="1928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News Gothic MT"/>
                <a:ea typeface="MS PGothic" pitchFamily="34" charset="-128"/>
              </a:defRPr>
            </a:lvl1pPr>
            <a:lvl2pPr marL="742950" indent="-285750" eaLnBrk="0" hangingPunct="0">
              <a:defRPr sz="1000">
                <a:solidFill>
                  <a:schemeClr val="tx1"/>
                </a:solidFill>
                <a:latin typeface="News Gothic MT"/>
                <a:ea typeface="MS PGothic" pitchFamily="34" charset="-128"/>
              </a:defRPr>
            </a:lvl2pPr>
            <a:lvl3pPr marL="1143000" indent="-228600" eaLnBrk="0" hangingPunct="0">
              <a:defRPr sz="1000">
                <a:solidFill>
                  <a:schemeClr val="tx1"/>
                </a:solidFill>
                <a:latin typeface="News Gothic MT"/>
                <a:ea typeface="MS PGothic" pitchFamily="34" charset="-128"/>
              </a:defRPr>
            </a:lvl3pPr>
            <a:lvl4pPr marL="1600200" indent="-228600" eaLnBrk="0" hangingPunct="0">
              <a:defRPr sz="1000">
                <a:solidFill>
                  <a:schemeClr val="tx1"/>
                </a:solidFill>
                <a:latin typeface="News Gothic MT"/>
                <a:ea typeface="MS PGothic" pitchFamily="34" charset="-128"/>
              </a:defRPr>
            </a:lvl4pPr>
            <a:lvl5pPr marL="2057400" indent="-228600" eaLnBrk="0" hangingPunct="0">
              <a:defRPr sz="1000">
                <a:solidFill>
                  <a:schemeClr val="tx1"/>
                </a:solidFill>
                <a:latin typeface="News Gothic MT"/>
                <a:ea typeface="MS PGothic" pitchFamily="34" charset="-128"/>
              </a:defRPr>
            </a:lvl5pPr>
            <a:lvl6pPr marL="2514600" indent="-228600" eaLnBrk="0" fontAlgn="base" hangingPunct="0">
              <a:spcBef>
                <a:spcPct val="0"/>
              </a:spcBef>
              <a:spcAft>
                <a:spcPct val="0"/>
              </a:spcAft>
              <a:defRPr sz="1000">
                <a:solidFill>
                  <a:schemeClr val="tx1"/>
                </a:solidFill>
                <a:latin typeface="News Gothic MT"/>
                <a:ea typeface="MS PGothic" pitchFamily="34" charset="-128"/>
              </a:defRPr>
            </a:lvl6pPr>
            <a:lvl7pPr marL="2971800" indent="-228600" eaLnBrk="0" fontAlgn="base" hangingPunct="0">
              <a:spcBef>
                <a:spcPct val="0"/>
              </a:spcBef>
              <a:spcAft>
                <a:spcPct val="0"/>
              </a:spcAft>
              <a:defRPr sz="1000">
                <a:solidFill>
                  <a:schemeClr val="tx1"/>
                </a:solidFill>
                <a:latin typeface="News Gothic MT"/>
                <a:ea typeface="MS PGothic" pitchFamily="34" charset="-128"/>
              </a:defRPr>
            </a:lvl7pPr>
            <a:lvl8pPr marL="3429000" indent="-228600" eaLnBrk="0" fontAlgn="base" hangingPunct="0">
              <a:spcBef>
                <a:spcPct val="0"/>
              </a:spcBef>
              <a:spcAft>
                <a:spcPct val="0"/>
              </a:spcAft>
              <a:defRPr sz="1000">
                <a:solidFill>
                  <a:schemeClr val="tx1"/>
                </a:solidFill>
                <a:latin typeface="News Gothic MT"/>
                <a:ea typeface="MS PGothic" pitchFamily="34" charset="-128"/>
              </a:defRPr>
            </a:lvl8pPr>
            <a:lvl9pPr marL="3886200" indent="-228600" eaLnBrk="0" fontAlgn="base" hangingPunct="0">
              <a:spcBef>
                <a:spcPct val="0"/>
              </a:spcBef>
              <a:spcAft>
                <a:spcPct val="0"/>
              </a:spcAft>
              <a:defRPr sz="1000">
                <a:solidFill>
                  <a:schemeClr val="tx1"/>
                </a:solidFill>
                <a:latin typeface="News Gothic MT"/>
                <a:ea typeface="MS PGothic" pitchFamily="34" charset="-128"/>
              </a:defRPr>
            </a:lvl9pPr>
          </a:lstStyle>
          <a:p>
            <a:pPr algn="ctr" defTabSz="457200" eaLnBrk="1" fontAlgn="base" hangingPunct="1">
              <a:spcBef>
                <a:spcPct val="0"/>
              </a:spcBef>
              <a:spcAft>
                <a:spcPct val="0"/>
              </a:spcAft>
            </a:pPr>
            <a:r>
              <a:rPr lang="en-US" altLang="en-US" sz="1600" b="1">
                <a:solidFill>
                  <a:srgbClr val="000000"/>
                </a:solidFill>
                <a:latin typeface="Calibri" pitchFamily="34" charset="0"/>
              </a:rPr>
              <a:t>New &amp; Growing Markets</a:t>
            </a:r>
          </a:p>
        </p:txBody>
      </p:sp>
      <p:sp>
        <p:nvSpPr>
          <p:cNvPr id="57" name="Rounded Rectangle 56"/>
          <p:cNvSpPr/>
          <p:nvPr/>
        </p:nvSpPr>
        <p:spPr>
          <a:xfrm>
            <a:off x="6705600" y="3735388"/>
            <a:ext cx="2009775" cy="2227262"/>
          </a:xfrm>
          <a:prstGeom prst="roundRect">
            <a:avLst/>
          </a:prstGeom>
          <a:solidFill>
            <a:srgbClr val="FFA3A3"/>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dirty="0">
              <a:solidFill>
                <a:prstClr val="white"/>
              </a:solidFill>
            </a:endParaRPr>
          </a:p>
        </p:txBody>
      </p:sp>
      <p:sp>
        <p:nvSpPr>
          <p:cNvPr id="79907" name="TextBox 57"/>
          <p:cNvSpPr txBox="1">
            <a:spLocks noChangeArrowheads="1"/>
          </p:cNvSpPr>
          <p:nvPr/>
        </p:nvSpPr>
        <p:spPr bwMode="auto">
          <a:xfrm>
            <a:off x="4495800" y="4191000"/>
            <a:ext cx="1928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News Gothic MT"/>
                <a:ea typeface="MS PGothic" pitchFamily="34" charset="-128"/>
              </a:defRPr>
            </a:lvl1pPr>
            <a:lvl2pPr marL="742950" indent="-285750" eaLnBrk="0" hangingPunct="0">
              <a:defRPr sz="1000">
                <a:solidFill>
                  <a:schemeClr val="tx1"/>
                </a:solidFill>
                <a:latin typeface="News Gothic MT"/>
                <a:ea typeface="MS PGothic" pitchFamily="34" charset="-128"/>
              </a:defRPr>
            </a:lvl2pPr>
            <a:lvl3pPr marL="1143000" indent="-228600" eaLnBrk="0" hangingPunct="0">
              <a:defRPr sz="1000">
                <a:solidFill>
                  <a:schemeClr val="tx1"/>
                </a:solidFill>
                <a:latin typeface="News Gothic MT"/>
                <a:ea typeface="MS PGothic" pitchFamily="34" charset="-128"/>
              </a:defRPr>
            </a:lvl3pPr>
            <a:lvl4pPr marL="1600200" indent="-228600" eaLnBrk="0" hangingPunct="0">
              <a:defRPr sz="1000">
                <a:solidFill>
                  <a:schemeClr val="tx1"/>
                </a:solidFill>
                <a:latin typeface="News Gothic MT"/>
                <a:ea typeface="MS PGothic" pitchFamily="34" charset="-128"/>
              </a:defRPr>
            </a:lvl4pPr>
            <a:lvl5pPr marL="2057400" indent="-228600" eaLnBrk="0" hangingPunct="0">
              <a:defRPr sz="1000">
                <a:solidFill>
                  <a:schemeClr val="tx1"/>
                </a:solidFill>
                <a:latin typeface="News Gothic MT"/>
                <a:ea typeface="MS PGothic" pitchFamily="34" charset="-128"/>
              </a:defRPr>
            </a:lvl5pPr>
            <a:lvl6pPr marL="2514600" indent="-228600" eaLnBrk="0" fontAlgn="base" hangingPunct="0">
              <a:spcBef>
                <a:spcPct val="0"/>
              </a:spcBef>
              <a:spcAft>
                <a:spcPct val="0"/>
              </a:spcAft>
              <a:defRPr sz="1000">
                <a:solidFill>
                  <a:schemeClr val="tx1"/>
                </a:solidFill>
                <a:latin typeface="News Gothic MT"/>
                <a:ea typeface="MS PGothic" pitchFamily="34" charset="-128"/>
              </a:defRPr>
            </a:lvl6pPr>
            <a:lvl7pPr marL="2971800" indent="-228600" eaLnBrk="0" fontAlgn="base" hangingPunct="0">
              <a:spcBef>
                <a:spcPct val="0"/>
              </a:spcBef>
              <a:spcAft>
                <a:spcPct val="0"/>
              </a:spcAft>
              <a:defRPr sz="1000">
                <a:solidFill>
                  <a:schemeClr val="tx1"/>
                </a:solidFill>
                <a:latin typeface="News Gothic MT"/>
                <a:ea typeface="MS PGothic" pitchFamily="34" charset="-128"/>
              </a:defRPr>
            </a:lvl7pPr>
            <a:lvl8pPr marL="3429000" indent="-228600" eaLnBrk="0" fontAlgn="base" hangingPunct="0">
              <a:spcBef>
                <a:spcPct val="0"/>
              </a:spcBef>
              <a:spcAft>
                <a:spcPct val="0"/>
              </a:spcAft>
              <a:defRPr sz="1000">
                <a:solidFill>
                  <a:schemeClr val="tx1"/>
                </a:solidFill>
                <a:latin typeface="News Gothic MT"/>
                <a:ea typeface="MS PGothic" pitchFamily="34" charset="-128"/>
              </a:defRPr>
            </a:lvl8pPr>
            <a:lvl9pPr marL="3886200" indent="-228600" eaLnBrk="0" fontAlgn="base" hangingPunct="0">
              <a:spcBef>
                <a:spcPct val="0"/>
              </a:spcBef>
              <a:spcAft>
                <a:spcPct val="0"/>
              </a:spcAft>
              <a:defRPr sz="1000">
                <a:solidFill>
                  <a:schemeClr val="tx1"/>
                </a:solidFill>
                <a:latin typeface="News Gothic MT"/>
                <a:ea typeface="MS PGothic" pitchFamily="34" charset="-128"/>
              </a:defRPr>
            </a:lvl9pPr>
          </a:lstStyle>
          <a:p>
            <a:pPr algn="ctr" defTabSz="457200" eaLnBrk="1" fontAlgn="base" hangingPunct="1">
              <a:spcBef>
                <a:spcPct val="0"/>
              </a:spcBef>
              <a:spcAft>
                <a:spcPct val="0"/>
              </a:spcAft>
            </a:pPr>
            <a:r>
              <a:rPr lang="en-US" altLang="en-US" sz="1600" b="1">
                <a:solidFill>
                  <a:prstClr val="black"/>
                </a:solidFill>
                <a:latin typeface="Calibri" pitchFamily="34" charset="0"/>
              </a:rPr>
              <a:t>Volume</a:t>
            </a:r>
          </a:p>
          <a:p>
            <a:pPr algn="ctr" defTabSz="457200" eaLnBrk="1" fontAlgn="base" hangingPunct="1">
              <a:spcBef>
                <a:spcPct val="0"/>
              </a:spcBef>
              <a:spcAft>
                <a:spcPct val="0"/>
              </a:spcAft>
            </a:pPr>
            <a:r>
              <a:rPr lang="en-US" altLang="en-US" sz="1600" b="1">
                <a:solidFill>
                  <a:prstClr val="black"/>
                </a:solidFill>
                <a:latin typeface="Calibri" pitchFamily="34" charset="0"/>
              </a:rPr>
              <a:t> Efficiency</a:t>
            </a:r>
          </a:p>
        </p:txBody>
      </p:sp>
      <p:sp>
        <p:nvSpPr>
          <p:cNvPr id="79908" name="TextBox 58"/>
          <p:cNvSpPr txBox="1">
            <a:spLocks noChangeArrowheads="1"/>
          </p:cNvSpPr>
          <p:nvPr/>
        </p:nvSpPr>
        <p:spPr bwMode="auto">
          <a:xfrm>
            <a:off x="4495800" y="5076825"/>
            <a:ext cx="1928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News Gothic MT"/>
                <a:ea typeface="MS PGothic" pitchFamily="34" charset="-128"/>
              </a:defRPr>
            </a:lvl1pPr>
            <a:lvl2pPr marL="742950" indent="-285750" eaLnBrk="0" hangingPunct="0">
              <a:defRPr sz="1000">
                <a:solidFill>
                  <a:schemeClr val="tx1"/>
                </a:solidFill>
                <a:latin typeface="News Gothic MT"/>
                <a:ea typeface="MS PGothic" pitchFamily="34" charset="-128"/>
              </a:defRPr>
            </a:lvl2pPr>
            <a:lvl3pPr marL="1143000" indent="-228600" eaLnBrk="0" hangingPunct="0">
              <a:defRPr sz="1000">
                <a:solidFill>
                  <a:schemeClr val="tx1"/>
                </a:solidFill>
                <a:latin typeface="News Gothic MT"/>
                <a:ea typeface="MS PGothic" pitchFamily="34" charset="-128"/>
              </a:defRPr>
            </a:lvl3pPr>
            <a:lvl4pPr marL="1600200" indent="-228600" eaLnBrk="0" hangingPunct="0">
              <a:defRPr sz="1000">
                <a:solidFill>
                  <a:schemeClr val="tx1"/>
                </a:solidFill>
                <a:latin typeface="News Gothic MT"/>
                <a:ea typeface="MS PGothic" pitchFamily="34" charset="-128"/>
              </a:defRPr>
            </a:lvl4pPr>
            <a:lvl5pPr marL="2057400" indent="-228600" eaLnBrk="0" hangingPunct="0">
              <a:defRPr sz="1000">
                <a:solidFill>
                  <a:schemeClr val="tx1"/>
                </a:solidFill>
                <a:latin typeface="News Gothic MT"/>
                <a:ea typeface="MS PGothic" pitchFamily="34" charset="-128"/>
              </a:defRPr>
            </a:lvl5pPr>
            <a:lvl6pPr marL="2514600" indent="-228600" eaLnBrk="0" fontAlgn="base" hangingPunct="0">
              <a:spcBef>
                <a:spcPct val="0"/>
              </a:spcBef>
              <a:spcAft>
                <a:spcPct val="0"/>
              </a:spcAft>
              <a:defRPr sz="1000">
                <a:solidFill>
                  <a:schemeClr val="tx1"/>
                </a:solidFill>
                <a:latin typeface="News Gothic MT"/>
                <a:ea typeface="MS PGothic" pitchFamily="34" charset="-128"/>
              </a:defRPr>
            </a:lvl6pPr>
            <a:lvl7pPr marL="2971800" indent="-228600" eaLnBrk="0" fontAlgn="base" hangingPunct="0">
              <a:spcBef>
                <a:spcPct val="0"/>
              </a:spcBef>
              <a:spcAft>
                <a:spcPct val="0"/>
              </a:spcAft>
              <a:defRPr sz="1000">
                <a:solidFill>
                  <a:schemeClr val="tx1"/>
                </a:solidFill>
                <a:latin typeface="News Gothic MT"/>
                <a:ea typeface="MS PGothic" pitchFamily="34" charset="-128"/>
              </a:defRPr>
            </a:lvl7pPr>
            <a:lvl8pPr marL="3429000" indent="-228600" eaLnBrk="0" fontAlgn="base" hangingPunct="0">
              <a:spcBef>
                <a:spcPct val="0"/>
              </a:spcBef>
              <a:spcAft>
                <a:spcPct val="0"/>
              </a:spcAft>
              <a:defRPr sz="1000">
                <a:solidFill>
                  <a:schemeClr val="tx1"/>
                </a:solidFill>
                <a:latin typeface="News Gothic MT"/>
                <a:ea typeface="MS PGothic" pitchFamily="34" charset="-128"/>
              </a:defRPr>
            </a:lvl8pPr>
            <a:lvl9pPr marL="3886200" indent="-228600" eaLnBrk="0" fontAlgn="base" hangingPunct="0">
              <a:spcBef>
                <a:spcPct val="0"/>
              </a:spcBef>
              <a:spcAft>
                <a:spcPct val="0"/>
              </a:spcAft>
              <a:defRPr sz="1000">
                <a:solidFill>
                  <a:schemeClr val="tx1"/>
                </a:solidFill>
                <a:latin typeface="News Gothic MT"/>
                <a:ea typeface="MS PGothic" pitchFamily="34" charset="-128"/>
              </a:defRPr>
            </a:lvl9pPr>
          </a:lstStyle>
          <a:p>
            <a:pPr algn="ctr" defTabSz="457200" eaLnBrk="1" fontAlgn="base" hangingPunct="1">
              <a:spcBef>
                <a:spcPct val="0"/>
              </a:spcBef>
              <a:spcAft>
                <a:spcPct val="0"/>
              </a:spcAft>
            </a:pPr>
            <a:r>
              <a:rPr lang="en-US" altLang="en-US" sz="1600" b="1">
                <a:solidFill>
                  <a:prstClr val="black"/>
                </a:solidFill>
                <a:latin typeface="Calibri" pitchFamily="34" charset="0"/>
              </a:rPr>
              <a:t>Process Harmonization</a:t>
            </a:r>
          </a:p>
        </p:txBody>
      </p:sp>
      <p:sp>
        <p:nvSpPr>
          <p:cNvPr id="79909" name="TextBox 59"/>
          <p:cNvSpPr txBox="1">
            <a:spLocks noChangeArrowheads="1"/>
          </p:cNvSpPr>
          <p:nvPr/>
        </p:nvSpPr>
        <p:spPr bwMode="auto">
          <a:xfrm>
            <a:off x="6837363" y="3771900"/>
            <a:ext cx="1828800"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defRPr sz="1000">
                <a:solidFill>
                  <a:schemeClr val="tx1"/>
                </a:solidFill>
                <a:latin typeface="News Gothic MT"/>
                <a:ea typeface="MS PGothic" pitchFamily="34" charset="-128"/>
              </a:defRPr>
            </a:lvl1pPr>
            <a:lvl2pPr marL="742950" indent="-285750" eaLnBrk="0" hangingPunct="0">
              <a:defRPr sz="1000">
                <a:solidFill>
                  <a:schemeClr val="tx1"/>
                </a:solidFill>
                <a:latin typeface="News Gothic MT"/>
                <a:ea typeface="MS PGothic" pitchFamily="34" charset="-128"/>
              </a:defRPr>
            </a:lvl2pPr>
            <a:lvl3pPr marL="1143000" indent="-228600" eaLnBrk="0" hangingPunct="0">
              <a:defRPr sz="1000">
                <a:solidFill>
                  <a:schemeClr val="tx1"/>
                </a:solidFill>
                <a:latin typeface="News Gothic MT"/>
                <a:ea typeface="MS PGothic" pitchFamily="34" charset="-128"/>
              </a:defRPr>
            </a:lvl3pPr>
            <a:lvl4pPr marL="1600200" indent="-228600" eaLnBrk="0" hangingPunct="0">
              <a:defRPr sz="1000">
                <a:solidFill>
                  <a:schemeClr val="tx1"/>
                </a:solidFill>
                <a:latin typeface="News Gothic MT"/>
                <a:ea typeface="MS PGothic" pitchFamily="34" charset="-128"/>
              </a:defRPr>
            </a:lvl4pPr>
            <a:lvl5pPr marL="2057400" indent="-228600" eaLnBrk="0" hangingPunct="0">
              <a:defRPr sz="1000">
                <a:solidFill>
                  <a:schemeClr val="tx1"/>
                </a:solidFill>
                <a:latin typeface="News Gothic MT"/>
                <a:ea typeface="MS PGothic" pitchFamily="34" charset="-128"/>
              </a:defRPr>
            </a:lvl5pPr>
            <a:lvl6pPr marL="2514600" indent="-228600" eaLnBrk="0" fontAlgn="base" hangingPunct="0">
              <a:spcBef>
                <a:spcPct val="0"/>
              </a:spcBef>
              <a:spcAft>
                <a:spcPct val="0"/>
              </a:spcAft>
              <a:defRPr sz="1000">
                <a:solidFill>
                  <a:schemeClr val="tx1"/>
                </a:solidFill>
                <a:latin typeface="News Gothic MT"/>
                <a:ea typeface="MS PGothic" pitchFamily="34" charset="-128"/>
              </a:defRPr>
            </a:lvl6pPr>
            <a:lvl7pPr marL="2971800" indent="-228600" eaLnBrk="0" fontAlgn="base" hangingPunct="0">
              <a:spcBef>
                <a:spcPct val="0"/>
              </a:spcBef>
              <a:spcAft>
                <a:spcPct val="0"/>
              </a:spcAft>
              <a:defRPr sz="1000">
                <a:solidFill>
                  <a:schemeClr val="tx1"/>
                </a:solidFill>
                <a:latin typeface="News Gothic MT"/>
                <a:ea typeface="MS PGothic" pitchFamily="34" charset="-128"/>
              </a:defRPr>
            </a:lvl7pPr>
            <a:lvl8pPr marL="3429000" indent="-228600" eaLnBrk="0" fontAlgn="base" hangingPunct="0">
              <a:spcBef>
                <a:spcPct val="0"/>
              </a:spcBef>
              <a:spcAft>
                <a:spcPct val="0"/>
              </a:spcAft>
              <a:defRPr sz="1000">
                <a:solidFill>
                  <a:schemeClr val="tx1"/>
                </a:solidFill>
                <a:latin typeface="News Gothic MT"/>
                <a:ea typeface="MS PGothic" pitchFamily="34" charset="-128"/>
              </a:defRPr>
            </a:lvl8pPr>
            <a:lvl9pPr marL="3886200" indent="-228600" eaLnBrk="0" fontAlgn="base" hangingPunct="0">
              <a:spcBef>
                <a:spcPct val="0"/>
              </a:spcBef>
              <a:spcAft>
                <a:spcPct val="0"/>
              </a:spcAft>
              <a:defRPr sz="1000">
                <a:solidFill>
                  <a:schemeClr val="tx1"/>
                </a:solidFill>
                <a:latin typeface="News Gothic MT"/>
                <a:ea typeface="MS PGothic" pitchFamily="34" charset="-128"/>
              </a:defRPr>
            </a:lvl9pPr>
          </a:lstStyle>
          <a:p>
            <a:pPr defTabSz="457200" eaLnBrk="1" fontAlgn="base" hangingPunct="1">
              <a:spcBef>
                <a:spcPct val="0"/>
              </a:spcBef>
              <a:spcAft>
                <a:spcPts val="300"/>
              </a:spcAft>
              <a:buFont typeface="Arial" pitchFamily="34" charset="0"/>
              <a:buChar char="•"/>
            </a:pPr>
            <a:r>
              <a:rPr lang="en-US" altLang="en-US" sz="1500" b="1" dirty="0" smtClean="0">
                <a:solidFill>
                  <a:prstClr val="black"/>
                </a:solidFill>
                <a:latin typeface="Calibri" pitchFamily="34" charset="0"/>
              </a:rPr>
              <a:t>Service Delivery</a:t>
            </a:r>
            <a:endParaRPr lang="en-US" altLang="en-US" sz="1500" b="1" dirty="0">
              <a:solidFill>
                <a:prstClr val="black"/>
              </a:solidFill>
              <a:latin typeface="Calibri" pitchFamily="34" charset="0"/>
            </a:endParaRPr>
          </a:p>
          <a:p>
            <a:pPr defTabSz="457200" eaLnBrk="1" fontAlgn="base" hangingPunct="1">
              <a:spcBef>
                <a:spcPct val="0"/>
              </a:spcBef>
              <a:spcAft>
                <a:spcPts val="300"/>
              </a:spcAft>
              <a:buFont typeface="Arial" pitchFamily="34" charset="0"/>
              <a:buChar char="•"/>
            </a:pPr>
            <a:r>
              <a:rPr lang="en-US" altLang="en-US" sz="1500" b="1" dirty="0">
                <a:solidFill>
                  <a:prstClr val="black"/>
                </a:solidFill>
                <a:latin typeface="Calibri" pitchFamily="34" charset="0"/>
              </a:rPr>
              <a:t>Governance</a:t>
            </a:r>
          </a:p>
          <a:p>
            <a:pPr defTabSz="457200" eaLnBrk="1" fontAlgn="base" hangingPunct="1">
              <a:spcBef>
                <a:spcPct val="0"/>
              </a:spcBef>
              <a:spcAft>
                <a:spcPts val="300"/>
              </a:spcAft>
              <a:buFont typeface="Arial" pitchFamily="34" charset="0"/>
              <a:buChar char="•"/>
            </a:pPr>
            <a:r>
              <a:rPr lang="en-US" altLang="en-US" sz="1500" b="1" dirty="0">
                <a:solidFill>
                  <a:prstClr val="black"/>
                </a:solidFill>
                <a:latin typeface="Calibri" pitchFamily="34" charset="0"/>
              </a:rPr>
              <a:t>Demand </a:t>
            </a:r>
            <a:r>
              <a:rPr lang="en-US" altLang="en-US" sz="1500" b="1" dirty="0" err="1">
                <a:solidFill>
                  <a:prstClr val="black"/>
                </a:solidFill>
                <a:latin typeface="Calibri" pitchFamily="34" charset="0"/>
              </a:rPr>
              <a:t>Mgmt</a:t>
            </a:r>
            <a:endParaRPr lang="en-US" altLang="en-US" sz="1500" b="1" dirty="0">
              <a:solidFill>
                <a:prstClr val="black"/>
              </a:solidFill>
              <a:latin typeface="Calibri" pitchFamily="34" charset="0"/>
            </a:endParaRPr>
          </a:p>
          <a:p>
            <a:pPr defTabSz="457200" eaLnBrk="1" fontAlgn="base" hangingPunct="1">
              <a:spcBef>
                <a:spcPct val="0"/>
              </a:spcBef>
              <a:spcAft>
                <a:spcPts val="300"/>
              </a:spcAft>
              <a:buFont typeface="Arial" pitchFamily="34" charset="0"/>
              <a:buChar char="•"/>
            </a:pPr>
            <a:r>
              <a:rPr lang="en-US" altLang="en-US" sz="1500" b="1" dirty="0" smtClean="0">
                <a:solidFill>
                  <a:prstClr val="black"/>
                </a:solidFill>
                <a:latin typeface="Calibri" pitchFamily="34" charset="0"/>
              </a:rPr>
              <a:t>Security</a:t>
            </a:r>
            <a:endParaRPr lang="en-US" altLang="en-US" sz="1500" b="1" dirty="0">
              <a:solidFill>
                <a:prstClr val="black"/>
              </a:solidFill>
              <a:latin typeface="Calibri" pitchFamily="34" charset="0"/>
            </a:endParaRPr>
          </a:p>
          <a:p>
            <a:pPr defTabSz="457200" eaLnBrk="1" fontAlgn="base" hangingPunct="1">
              <a:spcBef>
                <a:spcPct val="0"/>
              </a:spcBef>
              <a:spcAft>
                <a:spcPts val="300"/>
              </a:spcAft>
              <a:buFont typeface="Arial" pitchFamily="34" charset="0"/>
              <a:buChar char="•"/>
            </a:pPr>
            <a:r>
              <a:rPr lang="en-US" altLang="en-US" sz="1500" b="1" dirty="0">
                <a:solidFill>
                  <a:prstClr val="black"/>
                </a:solidFill>
                <a:latin typeface="Calibri" pitchFamily="34" charset="0"/>
              </a:rPr>
              <a:t>Transparency</a:t>
            </a:r>
          </a:p>
          <a:p>
            <a:pPr defTabSz="457200" eaLnBrk="1" fontAlgn="base" hangingPunct="1">
              <a:spcBef>
                <a:spcPct val="0"/>
              </a:spcBef>
              <a:spcAft>
                <a:spcPts val="300"/>
              </a:spcAft>
              <a:buFont typeface="Arial" pitchFamily="34" charset="0"/>
              <a:buChar char="•"/>
            </a:pPr>
            <a:r>
              <a:rPr lang="en-US" altLang="en-US" sz="1500" b="1" dirty="0">
                <a:solidFill>
                  <a:prstClr val="black"/>
                </a:solidFill>
                <a:latin typeface="Calibri" pitchFamily="34" charset="0"/>
              </a:rPr>
              <a:t>Vendor </a:t>
            </a:r>
            <a:r>
              <a:rPr lang="en-US" altLang="en-US" sz="1500" b="1" dirty="0" smtClean="0">
                <a:solidFill>
                  <a:prstClr val="black"/>
                </a:solidFill>
                <a:latin typeface="Calibri" pitchFamily="34" charset="0"/>
              </a:rPr>
              <a:t>Engagement</a:t>
            </a:r>
          </a:p>
          <a:p>
            <a:pPr defTabSz="457200" eaLnBrk="1" fontAlgn="base" hangingPunct="1">
              <a:spcBef>
                <a:spcPct val="0"/>
              </a:spcBef>
              <a:spcAft>
                <a:spcPts val="300"/>
              </a:spcAft>
              <a:buFont typeface="Arial" pitchFamily="34" charset="0"/>
              <a:buChar char="•"/>
            </a:pPr>
            <a:r>
              <a:rPr lang="en-US" altLang="en-US" sz="1500" b="1" dirty="0" smtClean="0">
                <a:solidFill>
                  <a:prstClr val="black"/>
                </a:solidFill>
                <a:latin typeface="Calibri" pitchFamily="34" charset="0"/>
              </a:rPr>
              <a:t>Compliance</a:t>
            </a:r>
            <a:endParaRPr lang="en-US" altLang="en-US" sz="1500" b="1" dirty="0">
              <a:solidFill>
                <a:prstClr val="black"/>
              </a:solidFill>
              <a:latin typeface="Calibri" pitchFamily="34" charset="0"/>
            </a:endParaRPr>
          </a:p>
        </p:txBody>
      </p:sp>
      <p:sp>
        <p:nvSpPr>
          <p:cNvPr id="79910" name="TextBox 77"/>
          <p:cNvSpPr txBox="1">
            <a:spLocks noChangeArrowheads="1"/>
          </p:cNvSpPr>
          <p:nvPr/>
        </p:nvSpPr>
        <p:spPr bwMode="auto">
          <a:xfrm>
            <a:off x="228600" y="1236663"/>
            <a:ext cx="51879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News Gothic MT"/>
                <a:ea typeface="MS PGothic" pitchFamily="34" charset="-128"/>
              </a:defRPr>
            </a:lvl1pPr>
            <a:lvl2pPr marL="742950" indent="-285750" eaLnBrk="0" hangingPunct="0">
              <a:defRPr sz="1000">
                <a:solidFill>
                  <a:schemeClr val="tx1"/>
                </a:solidFill>
                <a:latin typeface="News Gothic MT"/>
                <a:ea typeface="MS PGothic" pitchFamily="34" charset="-128"/>
              </a:defRPr>
            </a:lvl2pPr>
            <a:lvl3pPr marL="1143000" indent="-228600" eaLnBrk="0" hangingPunct="0">
              <a:defRPr sz="1000">
                <a:solidFill>
                  <a:schemeClr val="tx1"/>
                </a:solidFill>
                <a:latin typeface="News Gothic MT"/>
                <a:ea typeface="MS PGothic" pitchFamily="34" charset="-128"/>
              </a:defRPr>
            </a:lvl3pPr>
            <a:lvl4pPr marL="1600200" indent="-228600" eaLnBrk="0" hangingPunct="0">
              <a:defRPr sz="1000">
                <a:solidFill>
                  <a:schemeClr val="tx1"/>
                </a:solidFill>
                <a:latin typeface="News Gothic MT"/>
                <a:ea typeface="MS PGothic" pitchFamily="34" charset="-128"/>
              </a:defRPr>
            </a:lvl4pPr>
            <a:lvl5pPr marL="2057400" indent="-228600" eaLnBrk="0" hangingPunct="0">
              <a:defRPr sz="1000">
                <a:solidFill>
                  <a:schemeClr val="tx1"/>
                </a:solidFill>
                <a:latin typeface="News Gothic MT"/>
                <a:ea typeface="MS PGothic" pitchFamily="34" charset="-128"/>
              </a:defRPr>
            </a:lvl5pPr>
            <a:lvl6pPr marL="2514600" indent="-228600" eaLnBrk="0" fontAlgn="base" hangingPunct="0">
              <a:spcBef>
                <a:spcPct val="0"/>
              </a:spcBef>
              <a:spcAft>
                <a:spcPct val="0"/>
              </a:spcAft>
              <a:defRPr sz="1000">
                <a:solidFill>
                  <a:schemeClr val="tx1"/>
                </a:solidFill>
                <a:latin typeface="News Gothic MT"/>
                <a:ea typeface="MS PGothic" pitchFamily="34" charset="-128"/>
              </a:defRPr>
            </a:lvl6pPr>
            <a:lvl7pPr marL="2971800" indent="-228600" eaLnBrk="0" fontAlgn="base" hangingPunct="0">
              <a:spcBef>
                <a:spcPct val="0"/>
              </a:spcBef>
              <a:spcAft>
                <a:spcPct val="0"/>
              </a:spcAft>
              <a:defRPr sz="1000">
                <a:solidFill>
                  <a:schemeClr val="tx1"/>
                </a:solidFill>
                <a:latin typeface="News Gothic MT"/>
                <a:ea typeface="MS PGothic" pitchFamily="34" charset="-128"/>
              </a:defRPr>
            </a:lvl7pPr>
            <a:lvl8pPr marL="3429000" indent="-228600" eaLnBrk="0" fontAlgn="base" hangingPunct="0">
              <a:spcBef>
                <a:spcPct val="0"/>
              </a:spcBef>
              <a:spcAft>
                <a:spcPct val="0"/>
              </a:spcAft>
              <a:defRPr sz="1000">
                <a:solidFill>
                  <a:schemeClr val="tx1"/>
                </a:solidFill>
                <a:latin typeface="News Gothic MT"/>
                <a:ea typeface="MS PGothic" pitchFamily="34" charset="-128"/>
              </a:defRPr>
            </a:lvl8pPr>
            <a:lvl9pPr marL="3886200" indent="-228600" eaLnBrk="0" fontAlgn="base" hangingPunct="0">
              <a:spcBef>
                <a:spcPct val="0"/>
              </a:spcBef>
              <a:spcAft>
                <a:spcPct val="0"/>
              </a:spcAft>
              <a:defRPr sz="1000">
                <a:solidFill>
                  <a:schemeClr val="tx1"/>
                </a:solidFill>
                <a:latin typeface="News Gothic MT"/>
                <a:ea typeface="MS PGothic" pitchFamily="34" charset="-128"/>
              </a:defRPr>
            </a:lvl9pPr>
          </a:lstStyle>
          <a:p>
            <a:pPr defTabSz="457200" eaLnBrk="1" fontAlgn="base" hangingPunct="1">
              <a:spcBef>
                <a:spcPct val="0"/>
              </a:spcBef>
              <a:spcAft>
                <a:spcPct val="0"/>
              </a:spcAft>
            </a:pPr>
            <a:r>
              <a:rPr lang="en-US" altLang="en-US" sz="2200" dirty="0">
                <a:solidFill>
                  <a:srgbClr val="000000"/>
                </a:solidFill>
                <a:latin typeface="Calibri" pitchFamily="34" charset="0"/>
              </a:rPr>
              <a:t>Leadership, People, Teams, Culture</a:t>
            </a:r>
          </a:p>
        </p:txBody>
      </p:sp>
    </p:spTree>
    <p:extLst>
      <p:ext uri="{BB962C8B-B14F-4D97-AF65-F5344CB8AC3E}">
        <p14:creationId xmlns:p14="http://schemas.microsoft.com/office/powerpoint/2010/main" val="2711948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355" y="1153541"/>
            <a:ext cx="7547667" cy="4866259"/>
          </a:xfrm>
          <a:prstGeom prst="rect">
            <a:avLst/>
          </a:prstGeom>
        </p:spPr>
      </p:pic>
      <p:sp>
        <p:nvSpPr>
          <p:cNvPr id="3" name="TextBox 2"/>
          <p:cNvSpPr txBox="1"/>
          <p:nvPr/>
        </p:nvSpPr>
        <p:spPr>
          <a:xfrm>
            <a:off x="2535232" y="5874530"/>
            <a:ext cx="2951449" cy="215444"/>
          </a:xfrm>
          <a:prstGeom prst="rect">
            <a:avLst/>
          </a:prstGeom>
          <a:noFill/>
        </p:spPr>
        <p:txBody>
          <a:bodyPr wrap="none" rtlCol="0">
            <a:spAutoFit/>
          </a:bodyPr>
          <a:lstStyle/>
          <a:p>
            <a:r>
              <a:rPr lang="en-US" sz="800" dirty="0" smtClean="0">
                <a:latin typeface="+mn-lt"/>
              </a:rPr>
              <a:t>Document developed by Dr. Keith Eigel, Ph.D, The Leaders Lyceum</a:t>
            </a:r>
            <a:endParaRPr lang="en-US" sz="800" dirty="0">
              <a:latin typeface="+mn-lt"/>
            </a:endParaRPr>
          </a:p>
        </p:txBody>
      </p:sp>
      <p:sp>
        <p:nvSpPr>
          <p:cNvPr id="6" name="Title 1"/>
          <p:cNvSpPr txBox="1">
            <a:spLocks/>
          </p:cNvSpPr>
          <p:nvPr/>
        </p:nvSpPr>
        <p:spPr>
          <a:xfrm>
            <a:off x="855397" y="45522"/>
            <a:ext cx="8001000" cy="914400"/>
          </a:xfrm>
          <a:prstGeom prst="rect">
            <a:avLst/>
          </a:prstGeom>
        </p:spPr>
        <p:txBody>
          <a:bodyPr>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en-US" sz="2800" dirty="0" smtClean="0">
                <a:solidFill>
                  <a:schemeClr val="bg1"/>
                </a:solidFill>
              </a:rPr>
              <a:t>THE COMPLEXITY OF INTEGRATING A NEW LEADER</a:t>
            </a:r>
            <a:endParaRPr lang="en-US" sz="2800" dirty="0">
              <a:solidFill>
                <a:schemeClr val="bg1"/>
              </a:solidFill>
            </a:endParaRPr>
          </a:p>
        </p:txBody>
      </p:sp>
    </p:spTree>
    <p:extLst>
      <p:ext uri="{BB962C8B-B14F-4D97-AF65-F5344CB8AC3E}">
        <p14:creationId xmlns:p14="http://schemas.microsoft.com/office/powerpoint/2010/main" val="12605250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55397" y="45522"/>
            <a:ext cx="8001000" cy="914400"/>
          </a:xfrm>
          <a:prstGeom prst="rect">
            <a:avLst/>
          </a:prstGeom>
        </p:spPr>
        <p:txBody>
          <a:bodyPr>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en-US" sz="2800" dirty="0" smtClean="0">
                <a:solidFill>
                  <a:schemeClr val="bg1"/>
                </a:solidFill>
              </a:rPr>
              <a:t>SOME BIG QUESTIONS</a:t>
            </a:r>
            <a:endParaRPr lang="en-US" sz="2800" dirty="0">
              <a:solidFill>
                <a:schemeClr val="bg1"/>
              </a:solidFill>
            </a:endParaRPr>
          </a:p>
        </p:txBody>
      </p:sp>
      <p:pic>
        <p:nvPicPr>
          <p:cNvPr id="2050" name="Picture 2" descr="http://valuespreadnigeria.org/wp-content/uploads/2015/06/quest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280556"/>
            <a:ext cx="3429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7200" y="1295400"/>
            <a:ext cx="4572000" cy="3970318"/>
          </a:xfrm>
          <a:prstGeom prst="rect">
            <a:avLst/>
          </a:prstGeom>
          <a:noFill/>
        </p:spPr>
        <p:txBody>
          <a:bodyPr wrap="square" rtlCol="0">
            <a:spAutoFit/>
          </a:bodyPr>
          <a:lstStyle/>
          <a:p>
            <a:r>
              <a:rPr lang="en-US" sz="2800" b="1" dirty="0" smtClean="0">
                <a:solidFill>
                  <a:schemeClr val="tx2"/>
                </a:solidFill>
              </a:rPr>
              <a:t>Can we know if an executive:</a:t>
            </a:r>
          </a:p>
          <a:p>
            <a:endParaRPr lang="en-US" sz="2800" b="1" dirty="0">
              <a:solidFill>
                <a:schemeClr val="tx2"/>
              </a:solidFill>
            </a:endParaRPr>
          </a:p>
          <a:p>
            <a:pPr marL="457200" indent="-457200">
              <a:buFont typeface="Arial" panose="020B0604020202020204" pitchFamily="34" charset="0"/>
              <a:buChar char="•"/>
            </a:pPr>
            <a:r>
              <a:rPr lang="en-US" sz="2800" b="1" dirty="0" smtClean="0">
                <a:solidFill>
                  <a:schemeClr val="tx2"/>
                </a:solidFill>
              </a:rPr>
              <a:t>Will </a:t>
            </a:r>
            <a:r>
              <a:rPr lang="en-US" sz="2800" b="1" u="sng" dirty="0" smtClean="0">
                <a:solidFill>
                  <a:schemeClr val="tx2"/>
                </a:solidFill>
              </a:rPr>
              <a:t>lead</a:t>
            </a:r>
            <a:r>
              <a:rPr lang="en-US" sz="2800" b="1" dirty="0" smtClean="0">
                <a:solidFill>
                  <a:schemeClr val="tx2"/>
                </a:solidFill>
              </a:rPr>
              <a:t> effectively?</a:t>
            </a:r>
          </a:p>
          <a:p>
            <a:endParaRPr lang="en-US" sz="2800" b="1" dirty="0" smtClean="0">
              <a:solidFill>
                <a:schemeClr val="tx2"/>
              </a:solidFill>
            </a:endParaRPr>
          </a:p>
          <a:p>
            <a:pPr marL="457200" indent="-457200">
              <a:buFont typeface="Arial" panose="020B0604020202020204" pitchFamily="34" charset="0"/>
              <a:buChar char="•"/>
            </a:pPr>
            <a:r>
              <a:rPr lang="en-US" sz="2800" b="1" dirty="0" smtClean="0">
                <a:solidFill>
                  <a:schemeClr val="tx2"/>
                </a:solidFill>
              </a:rPr>
              <a:t>Will </a:t>
            </a:r>
            <a:r>
              <a:rPr lang="en-US" sz="2800" b="1" u="sng" dirty="0" smtClean="0">
                <a:solidFill>
                  <a:schemeClr val="tx2"/>
                </a:solidFill>
              </a:rPr>
              <a:t>scale</a:t>
            </a:r>
            <a:r>
              <a:rPr lang="en-US" sz="2800" b="1" dirty="0" smtClean="0">
                <a:solidFill>
                  <a:schemeClr val="tx2"/>
                </a:solidFill>
              </a:rPr>
              <a:t> as a company grows?</a:t>
            </a:r>
          </a:p>
          <a:p>
            <a:endParaRPr lang="en-US" sz="2800" b="1" dirty="0" smtClean="0">
              <a:solidFill>
                <a:schemeClr val="tx2"/>
              </a:solidFill>
            </a:endParaRPr>
          </a:p>
          <a:p>
            <a:pPr marL="457200" indent="-457200">
              <a:buFont typeface="Arial" panose="020B0604020202020204" pitchFamily="34" charset="0"/>
              <a:buChar char="•"/>
            </a:pPr>
            <a:r>
              <a:rPr lang="en-US" sz="2800" b="1" dirty="0" smtClean="0">
                <a:solidFill>
                  <a:schemeClr val="tx2"/>
                </a:solidFill>
              </a:rPr>
              <a:t>Will </a:t>
            </a:r>
            <a:r>
              <a:rPr lang="en-US" sz="2800" b="1" u="sng" dirty="0" smtClean="0">
                <a:solidFill>
                  <a:schemeClr val="tx2"/>
                </a:solidFill>
              </a:rPr>
              <a:t>adapt</a:t>
            </a:r>
            <a:r>
              <a:rPr lang="en-US" sz="2800" b="1" dirty="0" smtClean="0">
                <a:solidFill>
                  <a:schemeClr val="tx2"/>
                </a:solidFill>
              </a:rPr>
              <a:t> as circumstances change?</a:t>
            </a:r>
            <a:endParaRPr lang="en-US" sz="2800" b="1" dirty="0">
              <a:solidFill>
                <a:schemeClr val="tx2"/>
              </a:solidFill>
            </a:endParaRPr>
          </a:p>
        </p:txBody>
      </p:sp>
      <p:sp>
        <p:nvSpPr>
          <p:cNvPr id="8" name="Slide Number Placeholder 8"/>
          <p:cNvSpPr>
            <a:spLocks noGrp="1"/>
          </p:cNvSpPr>
          <p:nvPr>
            <p:ph type="sldNum" sz="quarter" idx="10"/>
          </p:nvPr>
        </p:nvSpPr>
        <p:spPr bwMode="auto">
          <a:xfrm>
            <a:off x="8334375" y="61087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000">
                <a:solidFill>
                  <a:schemeClr val="tx1"/>
                </a:solidFill>
                <a:latin typeface="News Gothic MT"/>
                <a:ea typeface="MS PGothic" pitchFamily="34" charset="-128"/>
              </a:defRPr>
            </a:lvl1pPr>
            <a:lvl2pPr marL="742950" indent="-285750" eaLnBrk="0" hangingPunct="0">
              <a:defRPr sz="1000">
                <a:solidFill>
                  <a:schemeClr val="tx1"/>
                </a:solidFill>
                <a:latin typeface="News Gothic MT"/>
                <a:ea typeface="MS PGothic" pitchFamily="34" charset="-128"/>
              </a:defRPr>
            </a:lvl2pPr>
            <a:lvl3pPr marL="1143000" indent="-228600" eaLnBrk="0" hangingPunct="0">
              <a:defRPr sz="1000">
                <a:solidFill>
                  <a:schemeClr val="tx1"/>
                </a:solidFill>
                <a:latin typeface="News Gothic MT"/>
                <a:ea typeface="MS PGothic" pitchFamily="34" charset="-128"/>
              </a:defRPr>
            </a:lvl3pPr>
            <a:lvl4pPr marL="1600200" indent="-228600" eaLnBrk="0" hangingPunct="0">
              <a:defRPr sz="1000">
                <a:solidFill>
                  <a:schemeClr val="tx1"/>
                </a:solidFill>
                <a:latin typeface="News Gothic MT"/>
                <a:ea typeface="MS PGothic" pitchFamily="34" charset="-128"/>
              </a:defRPr>
            </a:lvl4pPr>
            <a:lvl5pPr marL="2057400" indent="-228600" eaLnBrk="0" hangingPunct="0">
              <a:defRPr sz="1000">
                <a:solidFill>
                  <a:schemeClr val="tx1"/>
                </a:solidFill>
                <a:latin typeface="News Gothic MT"/>
                <a:ea typeface="MS PGothic" pitchFamily="34" charset="-128"/>
              </a:defRPr>
            </a:lvl5pPr>
            <a:lvl6pPr marL="2514600" indent="-228600" eaLnBrk="0" fontAlgn="base" hangingPunct="0">
              <a:spcBef>
                <a:spcPct val="0"/>
              </a:spcBef>
              <a:spcAft>
                <a:spcPct val="0"/>
              </a:spcAft>
              <a:defRPr sz="1000">
                <a:solidFill>
                  <a:schemeClr val="tx1"/>
                </a:solidFill>
                <a:latin typeface="News Gothic MT"/>
                <a:ea typeface="MS PGothic" pitchFamily="34" charset="-128"/>
              </a:defRPr>
            </a:lvl6pPr>
            <a:lvl7pPr marL="2971800" indent="-228600" eaLnBrk="0" fontAlgn="base" hangingPunct="0">
              <a:spcBef>
                <a:spcPct val="0"/>
              </a:spcBef>
              <a:spcAft>
                <a:spcPct val="0"/>
              </a:spcAft>
              <a:defRPr sz="1000">
                <a:solidFill>
                  <a:schemeClr val="tx1"/>
                </a:solidFill>
                <a:latin typeface="News Gothic MT"/>
                <a:ea typeface="MS PGothic" pitchFamily="34" charset="-128"/>
              </a:defRPr>
            </a:lvl7pPr>
            <a:lvl8pPr marL="3429000" indent="-228600" eaLnBrk="0" fontAlgn="base" hangingPunct="0">
              <a:spcBef>
                <a:spcPct val="0"/>
              </a:spcBef>
              <a:spcAft>
                <a:spcPct val="0"/>
              </a:spcAft>
              <a:defRPr sz="1000">
                <a:solidFill>
                  <a:schemeClr val="tx1"/>
                </a:solidFill>
                <a:latin typeface="News Gothic MT"/>
                <a:ea typeface="MS PGothic" pitchFamily="34" charset="-128"/>
              </a:defRPr>
            </a:lvl8pPr>
            <a:lvl9pPr marL="3886200" indent="-228600" eaLnBrk="0" fontAlgn="base" hangingPunct="0">
              <a:spcBef>
                <a:spcPct val="0"/>
              </a:spcBef>
              <a:spcAft>
                <a:spcPct val="0"/>
              </a:spcAft>
              <a:defRPr sz="1000">
                <a:solidFill>
                  <a:schemeClr val="tx1"/>
                </a:solidFill>
                <a:latin typeface="News Gothic MT"/>
                <a:ea typeface="MS PGothic" pitchFamily="34" charset="-128"/>
              </a:defRPr>
            </a:lvl9pPr>
          </a:lstStyle>
          <a:p>
            <a:pPr eaLnBrk="1" hangingPunct="1"/>
            <a:fld id="{6FCDF706-8FDE-48CE-BFF7-4367D2120207}" type="slidenum">
              <a:rPr lang="en-US" altLang="en-US" sz="1200" smtClean="0">
                <a:solidFill>
                  <a:srgbClr val="FFFFFF"/>
                </a:solidFill>
                <a:latin typeface="Calibri" pitchFamily="34" charset="0"/>
              </a:rPr>
              <a:pPr eaLnBrk="1" hangingPunct="1"/>
              <a:t>8</a:t>
            </a:fld>
            <a:endParaRPr lang="en-US" altLang="en-US" sz="1200" dirty="0" smtClean="0">
              <a:solidFill>
                <a:srgbClr val="FFFFFF"/>
              </a:solidFill>
              <a:latin typeface="Calibri" pitchFamily="34" charset="0"/>
            </a:endParaRPr>
          </a:p>
        </p:txBody>
      </p:sp>
    </p:spTree>
    <p:extLst>
      <p:ext uri="{BB962C8B-B14F-4D97-AF65-F5344CB8AC3E}">
        <p14:creationId xmlns:p14="http://schemas.microsoft.com/office/powerpoint/2010/main" val="3955289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38175" y="38100"/>
            <a:ext cx="8001000" cy="914400"/>
          </a:xfrm>
          <a:prstGeom prst="rect">
            <a:avLst/>
          </a:prstGeom>
        </p:spPr>
        <p:txBody>
          <a:bodyPr>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en-US" sz="2800" dirty="0" smtClean="0">
                <a:solidFill>
                  <a:prstClr val="white"/>
                </a:solidFill>
              </a:rPr>
              <a:t>   ADULT DEVELOPMENT</a:t>
            </a:r>
            <a:endParaRPr lang="en-US" sz="2800" dirty="0">
              <a:solidFill>
                <a:prstClr val="white"/>
              </a:solidFill>
            </a:endParaRPr>
          </a:p>
        </p:txBody>
      </p:sp>
      <p:sp>
        <p:nvSpPr>
          <p:cNvPr id="7" name="TextBox 6"/>
          <p:cNvSpPr txBox="1"/>
          <p:nvPr/>
        </p:nvSpPr>
        <p:spPr>
          <a:xfrm>
            <a:off x="2463404" y="1047750"/>
            <a:ext cx="3886200" cy="461665"/>
          </a:xfrm>
          <a:prstGeom prst="rect">
            <a:avLst/>
          </a:prstGeom>
          <a:noFill/>
        </p:spPr>
        <p:txBody>
          <a:bodyPr wrap="square" rtlCol="0">
            <a:spAutoFit/>
          </a:bodyPr>
          <a:lstStyle/>
          <a:p>
            <a:pPr algn="ctr"/>
            <a:r>
              <a:rPr lang="en-US" sz="2400" b="1" dirty="0" smtClean="0">
                <a:solidFill>
                  <a:srgbClr val="1F497D"/>
                </a:solidFill>
              </a:rPr>
              <a:t>Vertical and Horizontal</a:t>
            </a:r>
            <a:endParaRPr lang="en-US" sz="2400" b="1" dirty="0">
              <a:solidFill>
                <a:srgbClr val="1F497D"/>
              </a:solidFill>
            </a:endParaRPr>
          </a:p>
        </p:txBody>
      </p:sp>
      <p:cxnSp>
        <p:nvCxnSpPr>
          <p:cNvPr id="9" name="Straight Arrow Connector 8"/>
          <p:cNvCxnSpPr/>
          <p:nvPr/>
        </p:nvCxnSpPr>
        <p:spPr>
          <a:xfrm flipV="1">
            <a:off x="962025" y="1651660"/>
            <a:ext cx="5667375" cy="300632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962025" y="4657983"/>
            <a:ext cx="6657975" cy="445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706042" y="1509415"/>
            <a:ext cx="0" cy="370107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706042" y="5210493"/>
            <a:ext cx="6913958" cy="9435"/>
          </a:xfrm>
          <a:prstGeom prst="line">
            <a:avLst/>
          </a:prstGeom>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1759541" y="4657983"/>
            <a:ext cx="5200650" cy="400110"/>
          </a:xfrm>
          <a:prstGeom prst="rect">
            <a:avLst/>
          </a:prstGeom>
          <a:noFill/>
        </p:spPr>
        <p:txBody>
          <a:bodyPr wrap="square" rtlCol="0">
            <a:spAutoFit/>
          </a:bodyPr>
          <a:lstStyle/>
          <a:p>
            <a:r>
              <a:rPr lang="en-US" sz="2000" b="1" dirty="0" smtClean="0">
                <a:solidFill>
                  <a:srgbClr val="1F497D"/>
                </a:solidFill>
              </a:rPr>
              <a:t>Knowledge, Skills, Abilities, Traditional Training</a:t>
            </a:r>
            <a:endParaRPr lang="en-US" sz="2000" b="1" dirty="0">
              <a:solidFill>
                <a:srgbClr val="1F497D"/>
              </a:solidFill>
            </a:endParaRPr>
          </a:p>
        </p:txBody>
      </p:sp>
      <p:sp>
        <p:nvSpPr>
          <p:cNvPr id="36" name="TextBox 35"/>
          <p:cNvSpPr txBox="1"/>
          <p:nvPr/>
        </p:nvSpPr>
        <p:spPr>
          <a:xfrm rot="19922094">
            <a:off x="3071812" y="2409375"/>
            <a:ext cx="2133600" cy="400110"/>
          </a:xfrm>
          <a:prstGeom prst="rect">
            <a:avLst/>
          </a:prstGeom>
          <a:noFill/>
        </p:spPr>
        <p:txBody>
          <a:bodyPr wrap="square" rtlCol="0">
            <a:spAutoFit/>
          </a:bodyPr>
          <a:lstStyle/>
          <a:p>
            <a:r>
              <a:rPr lang="en-US" sz="2000" b="1" dirty="0" smtClean="0">
                <a:solidFill>
                  <a:srgbClr val="1F497D"/>
                </a:solidFill>
              </a:rPr>
              <a:t>Personal Growth</a:t>
            </a:r>
            <a:endParaRPr lang="en-US" sz="2000" b="1" dirty="0">
              <a:solidFill>
                <a:srgbClr val="1F497D"/>
              </a:solidFill>
            </a:endParaRPr>
          </a:p>
        </p:txBody>
      </p:sp>
      <p:sp>
        <p:nvSpPr>
          <p:cNvPr id="37" name="TextBox 36"/>
          <p:cNvSpPr txBox="1"/>
          <p:nvPr/>
        </p:nvSpPr>
        <p:spPr>
          <a:xfrm>
            <a:off x="6290615" y="1932476"/>
            <a:ext cx="1828800" cy="707886"/>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solidFill>
                  <a:srgbClr val="1F497D"/>
                </a:solidFill>
              </a:rPr>
              <a:t>Perspective</a:t>
            </a:r>
          </a:p>
          <a:p>
            <a:pPr marL="285750" indent="-285750">
              <a:buFont typeface="Arial" panose="020B0604020202020204" pitchFamily="34" charset="0"/>
              <a:buChar char="•"/>
            </a:pPr>
            <a:r>
              <a:rPr lang="en-US" sz="2000" b="1" dirty="0" smtClean="0">
                <a:solidFill>
                  <a:srgbClr val="1F497D"/>
                </a:solidFill>
              </a:rPr>
              <a:t>Experiences</a:t>
            </a:r>
            <a:endParaRPr lang="en-US" sz="2000" b="1" dirty="0">
              <a:solidFill>
                <a:srgbClr val="1F497D"/>
              </a:solidFill>
            </a:endParaRPr>
          </a:p>
        </p:txBody>
      </p:sp>
      <p:sp>
        <p:nvSpPr>
          <p:cNvPr id="39" name="TextBox 38"/>
          <p:cNvSpPr txBox="1"/>
          <p:nvPr/>
        </p:nvSpPr>
        <p:spPr>
          <a:xfrm>
            <a:off x="3102566" y="5219928"/>
            <a:ext cx="2514600" cy="400110"/>
          </a:xfrm>
          <a:prstGeom prst="rect">
            <a:avLst/>
          </a:prstGeom>
          <a:noFill/>
        </p:spPr>
        <p:txBody>
          <a:bodyPr wrap="square" rtlCol="0">
            <a:spAutoFit/>
          </a:bodyPr>
          <a:lstStyle/>
          <a:p>
            <a:pPr algn="ctr"/>
            <a:r>
              <a:rPr lang="en-US" sz="2000" b="1" dirty="0" smtClean="0">
                <a:solidFill>
                  <a:srgbClr val="1F497D"/>
                </a:solidFill>
              </a:rPr>
              <a:t>Age</a:t>
            </a:r>
            <a:endParaRPr lang="en-US" sz="2000" b="1" dirty="0">
              <a:solidFill>
                <a:srgbClr val="1F497D"/>
              </a:solidFill>
            </a:endParaRPr>
          </a:p>
        </p:txBody>
      </p:sp>
      <p:sp>
        <p:nvSpPr>
          <p:cNvPr id="12" name="TextBox 11"/>
          <p:cNvSpPr txBox="1"/>
          <p:nvPr/>
        </p:nvSpPr>
        <p:spPr>
          <a:xfrm>
            <a:off x="635206" y="5776933"/>
            <a:ext cx="7896224" cy="307777"/>
          </a:xfrm>
          <a:prstGeom prst="rect">
            <a:avLst/>
          </a:prstGeom>
          <a:noFill/>
        </p:spPr>
        <p:txBody>
          <a:bodyPr wrap="square" rtlCol="0">
            <a:spAutoFit/>
          </a:bodyPr>
          <a:lstStyle/>
          <a:p>
            <a:r>
              <a:rPr lang="en-US" sz="1400" dirty="0" smtClean="0">
                <a:solidFill>
                  <a:schemeClr val="tx2"/>
                </a:solidFill>
              </a:rPr>
              <a:t>Based on: Abraham Maslow, Jean Piaget, Lawrence Kohlberg, Elliott Jacques, Robert Kegan and others.</a:t>
            </a:r>
            <a:endParaRPr lang="en-US" sz="1400" dirty="0">
              <a:solidFill>
                <a:schemeClr val="tx2"/>
              </a:solidFill>
            </a:endParaRPr>
          </a:p>
        </p:txBody>
      </p:sp>
      <p:sp>
        <p:nvSpPr>
          <p:cNvPr id="14" name="TextBox 13"/>
          <p:cNvSpPr txBox="1"/>
          <p:nvPr/>
        </p:nvSpPr>
        <p:spPr>
          <a:xfrm rot="16200000">
            <a:off x="-751313" y="3137731"/>
            <a:ext cx="2514600" cy="400110"/>
          </a:xfrm>
          <a:prstGeom prst="rect">
            <a:avLst/>
          </a:prstGeom>
          <a:noFill/>
        </p:spPr>
        <p:txBody>
          <a:bodyPr wrap="square" rtlCol="0">
            <a:spAutoFit/>
          </a:bodyPr>
          <a:lstStyle/>
          <a:p>
            <a:pPr algn="ctr"/>
            <a:r>
              <a:rPr lang="en-US" sz="2000" b="1" dirty="0" smtClean="0">
                <a:solidFill>
                  <a:srgbClr val="1F497D"/>
                </a:solidFill>
              </a:rPr>
              <a:t>Growth</a:t>
            </a:r>
            <a:endParaRPr lang="en-US" sz="2000" b="1" dirty="0">
              <a:solidFill>
                <a:srgbClr val="1F497D"/>
              </a:solidFill>
            </a:endParaRPr>
          </a:p>
        </p:txBody>
      </p:sp>
    </p:spTree>
    <p:extLst>
      <p:ext uri="{BB962C8B-B14F-4D97-AF65-F5344CB8AC3E}">
        <p14:creationId xmlns:p14="http://schemas.microsoft.com/office/powerpoint/2010/main" val="1001831175"/>
      </p:ext>
    </p:extLst>
  </p:cSld>
  <p:clrMapOvr>
    <a:masterClrMapping/>
  </p:clrMapOvr>
  <p:timing>
    <p:tnLst>
      <p:par>
        <p:cTn id="1" dur="indefinite" restart="never" nodeType="tmRoot"/>
      </p:par>
    </p:tnLst>
  </p:timing>
</p:sld>
</file>

<file path=ppt/theme/theme1.xml><?xml version="1.0" encoding="utf-8"?>
<a:theme xmlns:a="http://schemas.openxmlformats.org/drawingml/2006/main" name="15_Diversified Search-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6_Diversified Search-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FUEGLE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Diversified Search-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 [Compatibility Mode]" id="{05AD73F2-3473-4ED3-9C54-D66240CFDF38}" vid="{A5812D08-EC0F-43A7-9C03-C47AF52FBC3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986</TotalTime>
  <Words>2729</Words>
  <Application>Microsoft Office PowerPoint</Application>
  <PresentationFormat>On-screen Show (4:3)</PresentationFormat>
  <Paragraphs>395</Paragraphs>
  <Slides>25</Slides>
  <Notes>2</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25</vt:i4>
      </vt:variant>
    </vt:vector>
  </HeadingPairs>
  <TitlesOfParts>
    <vt:vector size="35" baseType="lpstr">
      <vt:lpstr>MS PGothic</vt:lpstr>
      <vt:lpstr>Arial</vt:lpstr>
      <vt:lpstr>Calibri</vt:lpstr>
      <vt:lpstr>News Gothic MT</vt:lpstr>
      <vt:lpstr>Palatino Linotype</vt:lpstr>
      <vt:lpstr>Wingdings 3</vt:lpstr>
      <vt:lpstr>15_Diversified Search-TEMPLATE</vt:lpstr>
      <vt:lpstr>16_Diversified Search-TEMPLATE</vt:lpstr>
      <vt:lpstr>FUEGLEIN</vt:lpstr>
      <vt:lpstr>Diversified Search-TEMPLATE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Abreu, Khadesha</dc:creator>
  <cp:lastModifiedBy>David Lewis</cp:lastModifiedBy>
  <cp:revision>103</cp:revision>
  <dcterms:created xsi:type="dcterms:W3CDTF">2015-09-02T14:39:08Z</dcterms:created>
  <dcterms:modified xsi:type="dcterms:W3CDTF">2017-04-19T16:45:37Z</dcterms:modified>
</cp:coreProperties>
</file>